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309" r:id="rId21"/>
    <p:sldId id="275" r:id="rId22"/>
    <p:sldId id="276" r:id="rId23"/>
    <p:sldId id="277" r:id="rId24"/>
    <p:sldId id="278" r:id="rId25"/>
    <p:sldId id="310"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11" r:id="rId52"/>
    <p:sldId id="304" r:id="rId53"/>
    <p:sldId id="305" r:id="rId54"/>
    <p:sldId id="306" r:id="rId55"/>
    <p:sldId id="307" r:id="rId56"/>
    <p:sldId id="30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90"/>
    <p:restoredTop sz="94674"/>
  </p:normalViewPr>
  <p:slideViewPr>
    <p:cSldViewPr snapToGrid="0" snapToObjects="1">
      <p:cViewPr>
        <p:scale>
          <a:sx n="140" d="100"/>
          <a:sy n="140" d="100"/>
        </p:scale>
        <p:origin x="92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12/14/20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79F76-8FC8-2D47-BFFE-318CA02A421E}"/>
              </a:ext>
            </a:extLst>
          </p:cNvPr>
          <p:cNvSpPr>
            <a:spLocks noGrp="1"/>
          </p:cNvSpPr>
          <p:nvPr>
            <p:ph type="ctrTitle"/>
          </p:nvPr>
        </p:nvSpPr>
        <p:spPr>
          <a:xfrm>
            <a:off x="2112556" y="1400783"/>
            <a:ext cx="8915399" cy="1242404"/>
          </a:xfrm>
        </p:spPr>
        <p:txBody>
          <a:bodyPr/>
          <a:lstStyle/>
          <a:p>
            <a:r>
              <a:rPr kumimoji="1" lang="en-US" altLang="zh-CN" dirty="0"/>
              <a:t>JVM</a:t>
            </a:r>
            <a:r>
              <a:rPr kumimoji="1" lang="zh-CN" altLang="en-US" dirty="0"/>
              <a:t> 内存子系统的实现</a:t>
            </a:r>
          </a:p>
        </p:txBody>
      </p:sp>
      <p:sp>
        <p:nvSpPr>
          <p:cNvPr id="3" name="副标题 2">
            <a:extLst>
              <a:ext uri="{FF2B5EF4-FFF2-40B4-BE49-F238E27FC236}">
                <a16:creationId xmlns:a16="http://schemas.microsoft.com/office/drawing/2014/main" id="{3186E910-DB26-CE41-BE88-D7FA61C4CB8C}"/>
              </a:ext>
            </a:extLst>
          </p:cNvPr>
          <p:cNvSpPr>
            <a:spLocks noGrp="1"/>
          </p:cNvSpPr>
          <p:nvPr>
            <p:ph type="subTitle" idx="1"/>
          </p:nvPr>
        </p:nvSpPr>
        <p:spPr>
          <a:xfrm>
            <a:off x="2112556" y="2865858"/>
            <a:ext cx="8915399" cy="1126283"/>
          </a:xfrm>
        </p:spPr>
        <p:txBody>
          <a:bodyPr/>
          <a:lstStyle/>
          <a:p>
            <a:endParaRPr kumimoji="1" lang="en-US" altLang="zh-CN" dirty="0"/>
          </a:p>
          <a:p>
            <a:r>
              <a:rPr kumimoji="1" lang="en-US" altLang="zh-CN" dirty="0"/>
              <a:t>										</a:t>
            </a:r>
            <a:r>
              <a:rPr kumimoji="1" lang="zh-CN" altLang="en-US" dirty="0"/>
              <a:t>            </a:t>
            </a:r>
            <a:r>
              <a:rPr kumimoji="1" lang="en-US" altLang="zh-CN" dirty="0"/>
              <a:t>by</a:t>
            </a:r>
            <a:r>
              <a:rPr kumimoji="1" lang="zh-CN" altLang="en-US" dirty="0"/>
              <a:t> </a:t>
            </a:r>
            <a:r>
              <a:rPr kumimoji="1" lang="en-US" altLang="zh-CN" dirty="0"/>
              <a:t>le</a:t>
            </a:r>
            <a:r>
              <a:rPr kumimoji="1" lang="zh-CN" altLang="en-US" dirty="0"/>
              <a:t> </a:t>
            </a:r>
            <a:r>
              <a:rPr kumimoji="1" lang="en-US" altLang="zh-CN" dirty="0"/>
              <a:t>--</a:t>
            </a:r>
            <a:r>
              <a:rPr kumimoji="1" lang="zh-CN" altLang="en-US" dirty="0"/>
              <a:t> </a:t>
            </a:r>
            <a:r>
              <a:rPr kumimoji="1" lang="en-US" altLang="zh-CN" dirty="0"/>
              <a:t>2020/12</a:t>
            </a:r>
            <a:endParaRPr kumimoji="1" lang="zh-CN" altLang="en-US" dirty="0"/>
          </a:p>
        </p:txBody>
      </p:sp>
    </p:spTree>
    <p:extLst>
      <p:ext uri="{BB962C8B-B14F-4D97-AF65-F5344CB8AC3E}">
        <p14:creationId xmlns:p14="http://schemas.microsoft.com/office/powerpoint/2010/main" val="339468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EE636-35BE-B048-B803-D99A801353B9}"/>
              </a:ext>
            </a:extLst>
          </p:cNvPr>
          <p:cNvSpPr>
            <a:spLocks noGrp="1"/>
          </p:cNvSpPr>
          <p:nvPr>
            <p:ph type="title"/>
          </p:nvPr>
        </p:nvSpPr>
        <p:spPr/>
        <p:txBody>
          <a:bodyPr/>
          <a:lstStyle/>
          <a:p>
            <a:r>
              <a:rPr kumimoji="1" lang="zh-CN" altLang="en-US" dirty="0"/>
              <a:t>对象创建</a:t>
            </a:r>
          </a:p>
        </p:txBody>
      </p:sp>
      <p:sp>
        <p:nvSpPr>
          <p:cNvPr id="3" name="内容占位符 2">
            <a:extLst>
              <a:ext uri="{FF2B5EF4-FFF2-40B4-BE49-F238E27FC236}">
                <a16:creationId xmlns:a16="http://schemas.microsoft.com/office/drawing/2014/main" id="{699308A0-921F-4842-A80F-E75DBE18DFDB}"/>
              </a:ext>
            </a:extLst>
          </p:cNvPr>
          <p:cNvSpPr>
            <a:spLocks noGrp="1"/>
          </p:cNvSpPr>
          <p:nvPr>
            <p:ph idx="1"/>
          </p:nvPr>
        </p:nvSpPr>
        <p:spPr/>
        <p:txBody>
          <a:bodyPr>
            <a:normAutofit/>
          </a:bodyPr>
          <a:lstStyle/>
          <a:p>
            <a:r>
              <a:rPr lang="zh-CN" altLang="en-US" dirty="0"/>
              <a:t>指针碰撞 </a:t>
            </a:r>
            <a:endParaRPr lang="en-US" altLang="zh-CN" dirty="0"/>
          </a:p>
          <a:p>
            <a:pPr lvl="1"/>
            <a:r>
              <a:rPr lang="zh-CN" altLang="en-US" dirty="0"/>
              <a:t>内存是规整的，分配内存只需要移动指针</a:t>
            </a:r>
            <a:endParaRPr lang="en-US" altLang="zh-CN" dirty="0"/>
          </a:p>
          <a:p>
            <a:pPr lvl="1"/>
            <a:endParaRPr lang="en-US" altLang="zh-CN" dirty="0"/>
          </a:p>
          <a:p>
            <a:r>
              <a:rPr lang="zh-CN" altLang="en-US" dirty="0"/>
              <a:t>空闲列表</a:t>
            </a:r>
            <a:endParaRPr lang="en-US" altLang="zh-CN" dirty="0"/>
          </a:p>
          <a:p>
            <a:pPr lvl="1"/>
            <a:r>
              <a:rPr kumimoji="1" lang="zh-CN" altLang="en-US" dirty="0"/>
              <a:t>内存非规整，</a:t>
            </a:r>
            <a:r>
              <a:rPr kumimoji="1" lang="en-US" altLang="zh-CN" dirty="0"/>
              <a:t>JVM</a:t>
            </a:r>
            <a:r>
              <a:rPr kumimoji="1" lang="zh-CN" altLang="en-US" dirty="0"/>
              <a:t>必须为一个列表来区分哪些内存是可用的。</a:t>
            </a:r>
            <a:endParaRPr kumimoji="1" lang="en-US" altLang="zh-CN" dirty="0"/>
          </a:p>
          <a:p>
            <a:pPr marL="0" indent="0">
              <a:buNone/>
            </a:pPr>
            <a:endParaRPr lang="en-US" altLang="zh-CN" dirty="0"/>
          </a:p>
          <a:p>
            <a:r>
              <a:rPr lang="zh-CN" altLang="en-US" dirty="0"/>
              <a:t>线程安全的问题！</a:t>
            </a:r>
            <a:endParaRPr lang="en-US" altLang="zh-CN" dirty="0"/>
          </a:p>
          <a:p>
            <a:pPr lvl="1"/>
            <a:r>
              <a:rPr lang="en-US" altLang="zh-CN" dirty="0"/>
              <a:t>CAS</a:t>
            </a:r>
          </a:p>
          <a:p>
            <a:pPr lvl="1"/>
            <a:r>
              <a:rPr lang="en-US" altLang="zh-CN" dirty="0"/>
              <a:t>TLAB(Thread Local Allocation Buffer)</a:t>
            </a:r>
            <a:r>
              <a:rPr lang="zh-CN" altLang="en-US" dirty="0"/>
              <a:t> 每条线程分配特定的内存区域，用 </a:t>
            </a:r>
            <a:r>
              <a:rPr lang="en-US" altLang="zh-CN" dirty="0"/>
              <a:t>-</a:t>
            </a:r>
            <a:r>
              <a:rPr lang="en" altLang="zh-CN" dirty="0"/>
              <a:t>XX: +/-</a:t>
            </a:r>
            <a:r>
              <a:rPr lang="en" altLang="zh-CN" dirty="0" err="1"/>
              <a:t>UseTLAB</a:t>
            </a:r>
            <a:r>
              <a:rPr lang="zh-CN" altLang="en-US" dirty="0"/>
              <a:t>参数来设定</a:t>
            </a:r>
            <a:endParaRPr lang="en-US" altLang="zh-CN" dirty="0"/>
          </a:p>
          <a:p>
            <a:endParaRPr kumimoji="1" lang="en-US" altLang="zh-CN" dirty="0"/>
          </a:p>
          <a:p>
            <a:endParaRPr kumimoji="1" lang="en-US" altLang="zh-CN" dirty="0"/>
          </a:p>
          <a:p>
            <a:pPr marL="457200" lvl="1" indent="0">
              <a:buNone/>
            </a:pPr>
            <a:endParaRPr kumimoji="1" lang="en-US" altLang="zh-CN" dirty="0"/>
          </a:p>
        </p:txBody>
      </p:sp>
      <p:pic>
        <p:nvPicPr>
          <p:cNvPr id="5" name="图片 4">
            <a:extLst>
              <a:ext uri="{FF2B5EF4-FFF2-40B4-BE49-F238E27FC236}">
                <a16:creationId xmlns:a16="http://schemas.microsoft.com/office/drawing/2014/main" id="{978E92B9-E72D-D14B-A238-AE39F5273809}"/>
              </a:ext>
            </a:extLst>
          </p:cNvPr>
          <p:cNvPicPr>
            <a:picLocks noChangeAspect="1"/>
          </p:cNvPicPr>
          <p:nvPr/>
        </p:nvPicPr>
        <p:blipFill>
          <a:blip r:embed="rId2"/>
          <a:stretch>
            <a:fillRect/>
          </a:stretch>
        </p:blipFill>
        <p:spPr>
          <a:xfrm>
            <a:off x="8685257" y="1264555"/>
            <a:ext cx="3142535" cy="2435756"/>
          </a:xfrm>
          <a:prstGeom prst="rect">
            <a:avLst/>
          </a:prstGeom>
        </p:spPr>
      </p:pic>
    </p:spTree>
    <p:extLst>
      <p:ext uri="{BB962C8B-B14F-4D97-AF65-F5344CB8AC3E}">
        <p14:creationId xmlns:p14="http://schemas.microsoft.com/office/powerpoint/2010/main" val="313377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4F3C8-A929-5E40-A3C5-89B59DFBA60B}"/>
              </a:ext>
            </a:extLst>
          </p:cNvPr>
          <p:cNvSpPr>
            <a:spLocks noGrp="1"/>
          </p:cNvSpPr>
          <p:nvPr>
            <p:ph type="title"/>
          </p:nvPr>
        </p:nvSpPr>
        <p:spPr/>
        <p:txBody>
          <a:bodyPr/>
          <a:lstStyle/>
          <a:p>
            <a:r>
              <a:rPr kumimoji="1" lang="zh-CN" altLang="en-US" dirty="0"/>
              <a:t>对象设置</a:t>
            </a:r>
          </a:p>
        </p:txBody>
      </p:sp>
      <p:sp>
        <p:nvSpPr>
          <p:cNvPr id="3" name="内容占位符 2">
            <a:extLst>
              <a:ext uri="{FF2B5EF4-FFF2-40B4-BE49-F238E27FC236}">
                <a16:creationId xmlns:a16="http://schemas.microsoft.com/office/drawing/2014/main" id="{A375D60E-E377-714C-970A-8EDBEDE779D9}"/>
              </a:ext>
            </a:extLst>
          </p:cNvPr>
          <p:cNvSpPr>
            <a:spLocks noGrp="1"/>
          </p:cNvSpPr>
          <p:nvPr>
            <p:ph idx="1"/>
          </p:nvPr>
        </p:nvSpPr>
        <p:spPr/>
        <p:txBody>
          <a:bodyPr/>
          <a:lstStyle/>
          <a:p>
            <a:r>
              <a:rPr lang="zh-CN" altLang="en-US" dirty="0"/>
              <a:t>创建对象后需要进行设置，对象是哪个类的实例、如何才能找到类的元数据信息、对象的哈希吗、对象的</a:t>
            </a:r>
            <a:r>
              <a:rPr lang="en" altLang="zh-CN" dirty="0"/>
              <a:t>GC</a:t>
            </a:r>
            <a:r>
              <a:rPr lang="zh-CN" altLang="en-US" dirty="0"/>
              <a:t>分带年龄等信息。这些信息放在了对象的对象头（</a:t>
            </a:r>
            <a:r>
              <a:rPr lang="en" altLang="zh-CN" dirty="0"/>
              <a:t>Object Header</a:t>
            </a:r>
            <a:r>
              <a:rPr lang="zh-CN" altLang="en" dirty="0"/>
              <a:t>）</a:t>
            </a:r>
            <a:r>
              <a:rPr lang="zh-CN" altLang="en-US" dirty="0"/>
              <a:t>中。</a:t>
            </a:r>
            <a:endParaRPr lang="en-US" altLang="zh-CN" dirty="0"/>
          </a:p>
          <a:p>
            <a:endParaRPr kumimoji="1" lang="en-US" altLang="zh-CN" dirty="0"/>
          </a:p>
          <a:p>
            <a:r>
              <a:rPr lang="zh-CN" altLang="en-US" dirty="0"/>
              <a:t>设置完成后再调用 </a:t>
            </a:r>
            <a:r>
              <a:rPr lang="en-US" altLang="zh-CN" dirty="0"/>
              <a:t>&lt;</a:t>
            </a:r>
            <a:r>
              <a:rPr lang="en" altLang="zh-CN" dirty="0"/>
              <a:t> inti </a:t>
            </a:r>
            <a:r>
              <a:rPr lang="en-US" altLang="zh-CN" dirty="0"/>
              <a:t>&gt;</a:t>
            </a:r>
            <a:r>
              <a:rPr lang="zh-CN" altLang="en-US" dirty="0"/>
              <a:t>（）</a:t>
            </a:r>
            <a:r>
              <a:rPr lang="zh-CN" altLang="en" dirty="0"/>
              <a:t>（</a:t>
            </a:r>
            <a:r>
              <a:rPr lang="zh-CN" altLang="en-US" dirty="0"/>
              <a:t>构造函数）</a:t>
            </a:r>
            <a:endParaRPr kumimoji="1" lang="zh-CN" altLang="en-US" dirty="0"/>
          </a:p>
        </p:txBody>
      </p:sp>
    </p:spTree>
    <p:extLst>
      <p:ext uri="{BB962C8B-B14F-4D97-AF65-F5344CB8AC3E}">
        <p14:creationId xmlns:p14="http://schemas.microsoft.com/office/powerpoint/2010/main" val="93564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F82D3-53BC-774E-B5CC-BD92BA5D465A}"/>
              </a:ext>
            </a:extLst>
          </p:cNvPr>
          <p:cNvSpPr>
            <a:spLocks noGrp="1"/>
          </p:cNvSpPr>
          <p:nvPr>
            <p:ph type="title"/>
          </p:nvPr>
        </p:nvSpPr>
        <p:spPr/>
        <p:txBody>
          <a:bodyPr/>
          <a:lstStyle/>
          <a:p>
            <a:r>
              <a:rPr kumimoji="1" lang="zh-CN" altLang="en-US" dirty="0"/>
              <a:t>对象内存布局</a:t>
            </a:r>
          </a:p>
        </p:txBody>
      </p:sp>
      <p:pic>
        <p:nvPicPr>
          <p:cNvPr id="5" name="内容占位符 4">
            <a:extLst>
              <a:ext uri="{FF2B5EF4-FFF2-40B4-BE49-F238E27FC236}">
                <a16:creationId xmlns:a16="http://schemas.microsoft.com/office/drawing/2014/main" id="{DFCA5C35-6073-3D40-AFE1-2ADA5E42815A}"/>
              </a:ext>
            </a:extLst>
          </p:cNvPr>
          <p:cNvPicPr>
            <a:picLocks noGrp="1" noChangeAspect="1"/>
          </p:cNvPicPr>
          <p:nvPr>
            <p:ph idx="1"/>
          </p:nvPr>
        </p:nvPicPr>
        <p:blipFill>
          <a:blip r:embed="rId2"/>
          <a:stretch>
            <a:fillRect/>
          </a:stretch>
        </p:blipFill>
        <p:spPr>
          <a:xfrm>
            <a:off x="2592925" y="2097024"/>
            <a:ext cx="6490308" cy="3778250"/>
          </a:xfrm>
          <a:prstGeom prst="rect">
            <a:avLst/>
          </a:prstGeom>
        </p:spPr>
      </p:pic>
    </p:spTree>
    <p:extLst>
      <p:ext uri="{BB962C8B-B14F-4D97-AF65-F5344CB8AC3E}">
        <p14:creationId xmlns:p14="http://schemas.microsoft.com/office/powerpoint/2010/main" val="375913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1D5A-CB42-8647-B785-153AB9E34B55}"/>
              </a:ext>
            </a:extLst>
          </p:cNvPr>
          <p:cNvSpPr>
            <a:spLocks noGrp="1"/>
          </p:cNvSpPr>
          <p:nvPr>
            <p:ph type="title"/>
          </p:nvPr>
        </p:nvSpPr>
        <p:spPr/>
        <p:txBody>
          <a:bodyPr/>
          <a:lstStyle/>
          <a:p>
            <a:r>
              <a:rPr kumimoji="1" lang="zh-CN" altLang="en-US" dirty="0"/>
              <a:t>内存对齐</a:t>
            </a:r>
          </a:p>
        </p:txBody>
      </p:sp>
      <p:pic>
        <p:nvPicPr>
          <p:cNvPr id="5" name="内容占位符 4">
            <a:extLst>
              <a:ext uri="{FF2B5EF4-FFF2-40B4-BE49-F238E27FC236}">
                <a16:creationId xmlns:a16="http://schemas.microsoft.com/office/drawing/2014/main" id="{E9996FF1-2B6B-BA43-A6F0-50C54E883467}"/>
              </a:ext>
            </a:extLst>
          </p:cNvPr>
          <p:cNvPicPr>
            <a:picLocks noGrp="1" noChangeAspect="1"/>
          </p:cNvPicPr>
          <p:nvPr>
            <p:ph idx="1"/>
          </p:nvPr>
        </p:nvPicPr>
        <p:blipFill>
          <a:blip r:embed="rId2"/>
          <a:stretch>
            <a:fillRect/>
          </a:stretch>
        </p:blipFill>
        <p:spPr>
          <a:xfrm>
            <a:off x="2592925" y="1905000"/>
            <a:ext cx="5563523" cy="4175713"/>
          </a:xfrm>
          <a:prstGeom prst="rect">
            <a:avLst/>
          </a:prstGeom>
        </p:spPr>
      </p:pic>
    </p:spTree>
    <p:extLst>
      <p:ext uri="{BB962C8B-B14F-4D97-AF65-F5344CB8AC3E}">
        <p14:creationId xmlns:p14="http://schemas.microsoft.com/office/powerpoint/2010/main" val="83279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5FA96-E096-8540-9053-B1F5B26822F9}"/>
              </a:ext>
            </a:extLst>
          </p:cNvPr>
          <p:cNvSpPr>
            <a:spLocks noGrp="1"/>
          </p:cNvSpPr>
          <p:nvPr>
            <p:ph type="title"/>
          </p:nvPr>
        </p:nvSpPr>
        <p:spPr/>
        <p:txBody>
          <a:bodyPr/>
          <a:lstStyle/>
          <a:p>
            <a:r>
              <a:rPr kumimoji="1" lang="zh-CN" altLang="en-US" dirty="0"/>
              <a:t>内存对齐</a:t>
            </a:r>
          </a:p>
        </p:txBody>
      </p:sp>
      <p:pic>
        <p:nvPicPr>
          <p:cNvPr id="4" name="内容占位符 3">
            <a:extLst>
              <a:ext uri="{FF2B5EF4-FFF2-40B4-BE49-F238E27FC236}">
                <a16:creationId xmlns:a16="http://schemas.microsoft.com/office/drawing/2014/main" id="{6C07D17E-2282-C347-8664-674D56C28B2F}"/>
              </a:ext>
            </a:extLst>
          </p:cNvPr>
          <p:cNvPicPr>
            <a:picLocks noGrp="1" noChangeAspect="1"/>
          </p:cNvPicPr>
          <p:nvPr>
            <p:ph idx="1"/>
          </p:nvPr>
        </p:nvPicPr>
        <p:blipFill>
          <a:blip r:embed="rId2"/>
          <a:stretch>
            <a:fillRect/>
          </a:stretch>
        </p:blipFill>
        <p:spPr>
          <a:xfrm>
            <a:off x="5929746" y="1788832"/>
            <a:ext cx="6151905" cy="3778250"/>
          </a:xfrm>
          <a:prstGeom prst="rect">
            <a:avLst/>
          </a:prstGeom>
        </p:spPr>
      </p:pic>
      <p:pic>
        <p:nvPicPr>
          <p:cNvPr id="5" name="图片 4">
            <a:extLst>
              <a:ext uri="{FF2B5EF4-FFF2-40B4-BE49-F238E27FC236}">
                <a16:creationId xmlns:a16="http://schemas.microsoft.com/office/drawing/2014/main" id="{2154F756-0251-C34E-B0C4-AB9B7298E939}"/>
              </a:ext>
            </a:extLst>
          </p:cNvPr>
          <p:cNvPicPr>
            <a:picLocks noChangeAspect="1"/>
          </p:cNvPicPr>
          <p:nvPr/>
        </p:nvPicPr>
        <p:blipFill>
          <a:blip r:embed="rId3"/>
          <a:stretch>
            <a:fillRect/>
          </a:stretch>
        </p:blipFill>
        <p:spPr>
          <a:xfrm>
            <a:off x="881352" y="1778000"/>
            <a:ext cx="5048394" cy="3789082"/>
          </a:xfrm>
          <a:prstGeom prst="rect">
            <a:avLst/>
          </a:prstGeom>
        </p:spPr>
      </p:pic>
    </p:spTree>
    <p:extLst>
      <p:ext uri="{BB962C8B-B14F-4D97-AF65-F5344CB8AC3E}">
        <p14:creationId xmlns:p14="http://schemas.microsoft.com/office/powerpoint/2010/main" val="507803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E2C9A-781E-8C41-A95F-AEE976DEF12C}"/>
              </a:ext>
            </a:extLst>
          </p:cNvPr>
          <p:cNvSpPr>
            <a:spLocks noGrp="1"/>
          </p:cNvSpPr>
          <p:nvPr>
            <p:ph type="title"/>
          </p:nvPr>
        </p:nvSpPr>
        <p:spPr/>
        <p:txBody>
          <a:bodyPr/>
          <a:lstStyle/>
          <a:p>
            <a:r>
              <a:rPr kumimoji="1" lang="zh-CN" altLang="en-US" dirty="0"/>
              <a:t>对象访问定位</a:t>
            </a:r>
          </a:p>
        </p:txBody>
      </p:sp>
      <p:sp>
        <p:nvSpPr>
          <p:cNvPr id="3" name="内容占位符 2">
            <a:extLst>
              <a:ext uri="{FF2B5EF4-FFF2-40B4-BE49-F238E27FC236}">
                <a16:creationId xmlns:a16="http://schemas.microsoft.com/office/drawing/2014/main" id="{F6A36B64-91FB-8C4E-8686-5FB6CC1530CF}"/>
              </a:ext>
            </a:extLst>
          </p:cNvPr>
          <p:cNvSpPr>
            <a:spLocks noGrp="1"/>
          </p:cNvSpPr>
          <p:nvPr>
            <p:ph idx="1"/>
          </p:nvPr>
        </p:nvSpPr>
        <p:spPr/>
        <p:txBody>
          <a:bodyPr/>
          <a:lstStyle/>
          <a:p>
            <a:r>
              <a:rPr lang="zh-CN" altLang="en-US" dirty="0"/>
              <a:t>通过栈上的</a:t>
            </a:r>
            <a:r>
              <a:rPr lang="en" altLang="zh-CN" dirty="0"/>
              <a:t>reference</a:t>
            </a:r>
            <a:r>
              <a:rPr lang="zh-CN" altLang="en-US" dirty="0"/>
              <a:t>来查找对象信息。</a:t>
            </a:r>
            <a:r>
              <a:rPr lang="en" altLang="zh-CN" dirty="0"/>
              <a:t>reference</a:t>
            </a:r>
            <a:r>
              <a:rPr lang="zh-CN" altLang="en-US" dirty="0"/>
              <a:t>其实就是指向堆的一个指针而已。</a:t>
            </a:r>
            <a:endParaRPr kumimoji="1" lang="en-US" altLang="zh-CN" dirty="0"/>
          </a:p>
          <a:p>
            <a:pPr lvl="1"/>
            <a:endParaRPr kumimoji="1" lang="en-US" altLang="zh-CN" dirty="0"/>
          </a:p>
          <a:p>
            <a:r>
              <a:rPr kumimoji="1" lang="zh-CN" altLang="en-US" dirty="0"/>
              <a:t>访问方式有两种</a:t>
            </a:r>
            <a:endParaRPr kumimoji="1" lang="en-US" altLang="zh-CN" dirty="0"/>
          </a:p>
          <a:p>
            <a:pPr lvl="1"/>
            <a:r>
              <a:rPr lang="zh-CN" altLang="en-US" dirty="0"/>
              <a:t>句柄访问方式</a:t>
            </a:r>
            <a:endParaRPr lang="en-US" altLang="zh-CN" dirty="0"/>
          </a:p>
          <a:p>
            <a:pPr lvl="1"/>
            <a:r>
              <a:rPr lang="zh-CN" altLang="en-US" dirty="0"/>
              <a:t>直接指针方式</a:t>
            </a:r>
            <a:endParaRPr kumimoji="1" lang="en-US" altLang="zh-CN" dirty="0"/>
          </a:p>
          <a:p>
            <a:endParaRPr lang="en-US" altLang="zh-CN" dirty="0"/>
          </a:p>
        </p:txBody>
      </p:sp>
    </p:spTree>
    <p:extLst>
      <p:ext uri="{BB962C8B-B14F-4D97-AF65-F5344CB8AC3E}">
        <p14:creationId xmlns:p14="http://schemas.microsoft.com/office/powerpoint/2010/main" val="318222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4B64-0F92-AD45-AFC6-5837622274AE}"/>
              </a:ext>
            </a:extLst>
          </p:cNvPr>
          <p:cNvSpPr>
            <a:spLocks noGrp="1"/>
          </p:cNvSpPr>
          <p:nvPr>
            <p:ph type="title"/>
          </p:nvPr>
        </p:nvSpPr>
        <p:spPr/>
        <p:txBody>
          <a:bodyPr/>
          <a:lstStyle/>
          <a:p>
            <a:r>
              <a:rPr lang="zh-CN" altLang="en-US" dirty="0"/>
              <a:t>句柄访问方式</a:t>
            </a:r>
            <a:br>
              <a:rPr lang="en-US" altLang="zh-CN" dirty="0"/>
            </a:br>
            <a:endParaRPr kumimoji="1" lang="zh-CN" altLang="en-US" dirty="0"/>
          </a:p>
        </p:txBody>
      </p:sp>
      <p:pic>
        <p:nvPicPr>
          <p:cNvPr id="4" name="内容占位符 3">
            <a:extLst>
              <a:ext uri="{FF2B5EF4-FFF2-40B4-BE49-F238E27FC236}">
                <a16:creationId xmlns:a16="http://schemas.microsoft.com/office/drawing/2014/main" id="{4A0B5F55-4EC1-5540-B1AD-7B4C3AE12F5B}"/>
              </a:ext>
            </a:extLst>
          </p:cNvPr>
          <p:cNvPicPr>
            <a:picLocks noGrp="1" noChangeAspect="1"/>
          </p:cNvPicPr>
          <p:nvPr>
            <p:ph idx="1"/>
          </p:nvPr>
        </p:nvPicPr>
        <p:blipFill>
          <a:blip r:embed="rId2"/>
          <a:stretch>
            <a:fillRect/>
          </a:stretch>
        </p:blipFill>
        <p:spPr>
          <a:xfrm>
            <a:off x="3195596" y="2142836"/>
            <a:ext cx="5800807" cy="3778250"/>
          </a:xfrm>
          <a:prstGeom prst="rect">
            <a:avLst/>
          </a:prstGeom>
        </p:spPr>
      </p:pic>
    </p:spTree>
    <p:extLst>
      <p:ext uri="{BB962C8B-B14F-4D97-AF65-F5344CB8AC3E}">
        <p14:creationId xmlns:p14="http://schemas.microsoft.com/office/powerpoint/2010/main" val="2145489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3C6CB-E667-6845-9460-26870F70E66A}"/>
              </a:ext>
            </a:extLst>
          </p:cNvPr>
          <p:cNvSpPr>
            <a:spLocks noGrp="1"/>
          </p:cNvSpPr>
          <p:nvPr>
            <p:ph type="title"/>
          </p:nvPr>
        </p:nvSpPr>
        <p:spPr/>
        <p:txBody>
          <a:bodyPr/>
          <a:lstStyle/>
          <a:p>
            <a:r>
              <a:rPr lang="zh-CN" altLang="en-US" dirty="0"/>
              <a:t>直接指针方式</a:t>
            </a:r>
            <a:endParaRPr kumimoji="1" lang="zh-CN" altLang="en-US" dirty="0"/>
          </a:p>
        </p:txBody>
      </p:sp>
      <p:pic>
        <p:nvPicPr>
          <p:cNvPr id="11" name="内容占位符 10">
            <a:extLst>
              <a:ext uri="{FF2B5EF4-FFF2-40B4-BE49-F238E27FC236}">
                <a16:creationId xmlns:a16="http://schemas.microsoft.com/office/drawing/2014/main" id="{1D5896CF-2C6F-404D-AD56-ADB5E45FE283}"/>
              </a:ext>
            </a:extLst>
          </p:cNvPr>
          <p:cNvPicPr>
            <a:picLocks noGrp="1" noChangeAspect="1"/>
          </p:cNvPicPr>
          <p:nvPr>
            <p:ph idx="1"/>
          </p:nvPr>
        </p:nvPicPr>
        <p:blipFill>
          <a:blip r:embed="rId2"/>
          <a:stretch>
            <a:fillRect/>
          </a:stretch>
        </p:blipFill>
        <p:spPr>
          <a:xfrm>
            <a:off x="3113362" y="2167112"/>
            <a:ext cx="5965275" cy="3778250"/>
          </a:xfrm>
          <a:prstGeom prst="rect">
            <a:avLst/>
          </a:prstGeom>
        </p:spPr>
      </p:pic>
    </p:spTree>
    <p:extLst>
      <p:ext uri="{BB962C8B-B14F-4D97-AF65-F5344CB8AC3E}">
        <p14:creationId xmlns:p14="http://schemas.microsoft.com/office/powerpoint/2010/main" val="320533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82619-5DC0-9348-A95D-89402D8188DF}"/>
              </a:ext>
            </a:extLst>
          </p:cNvPr>
          <p:cNvSpPr>
            <a:spLocks noGrp="1"/>
          </p:cNvSpPr>
          <p:nvPr>
            <p:ph type="title"/>
          </p:nvPr>
        </p:nvSpPr>
        <p:spPr/>
        <p:txBody>
          <a:bodyPr/>
          <a:lstStyle/>
          <a:p>
            <a:r>
              <a:rPr kumimoji="1" lang="en-US" altLang="zh-CN" dirty="0"/>
              <a:t>OOM</a:t>
            </a:r>
            <a:r>
              <a:rPr kumimoji="1" lang="zh-CN" altLang="en-US" dirty="0"/>
              <a:t> 与</a:t>
            </a:r>
            <a:r>
              <a:rPr kumimoji="1" lang="en-US" altLang="zh-CN" dirty="0" err="1"/>
              <a:t>StackOverflowError</a:t>
            </a:r>
            <a:r>
              <a:rPr kumimoji="1" lang="zh-CN" altLang="en-US" dirty="0"/>
              <a:t> 实例</a:t>
            </a:r>
          </a:p>
        </p:txBody>
      </p:sp>
      <p:pic>
        <p:nvPicPr>
          <p:cNvPr id="8" name="内容占位符 7">
            <a:extLst>
              <a:ext uri="{FF2B5EF4-FFF2-40B4-BE49-F238E27FC236}">
                <a16:creationId xmlns:a16="http://schemas.microsoft.com/office/drawing/2014/main" id="{E15ECD8B-4AC6-624E-B71A-C5B5137FC20E}"/>
              </a:ext>
            </a:extLst>
          </p:cNvPr>
          <p:cNvPicPr>
            <a:picLocks noGrp="1" noChangeAspect="1"/>
          </p:cNvPicPr>
          <p:nvPr>
            <p:ph idx="1"/>
          </p:nvPr>
        </p:nvPicPr>
        <p:blipFill>
          <a:blip r:embed="rId2"/>
          <a:stretch>
            <a:fillRect/>
          </a:stretch>
        </p:blipFill>
        <p:spPr>
          <a:xfrm>
            <a:off x="904607" y="1801091"/>
            <a:ext cx="5015324" cy="4119418"/>
          </a:xfrm>
          <a:prstGeom prst="rect">
            <a:avLst/>
          </a:prstGeom>
        </p:spPr>
      </p:pic>
      <p:pic>
        <p:nvPicPr>
          <p:cNvPr id="9" name="图片 8">
            <a:extLst>
              <a:ext uri="{FF2B5EF4-FFF2-40B4-BE49-F238E27FC236}">
                <a16:creationId xmlns:a16="http://schemas.microsoft.com/office/drawing/2014/main" id="{5C5DFB76-60BF-6C4A-873D-018F1D8A623C}"/>
              </a:ext>
            </a:extLst>
          </p:cNvPr>
          <p:cNvPicPr>
            <a:picLocks noChangeAspect="1"/>
          </p:cNvPicPr>
          <p:nvPr/>
        </p:nvPicPr>
        <p:blipFill>
          <a:blip r:embed="rId3"/>
          <a:stretch>
            <a:fillRect/>
          </a:stretch>
        </p:blipFill>
        <p:spPr>
          <a:xfrm>
            <a:off x="6409355" y="1533237"/>
            <a:ext cx="4073917" cy="4855908"/>
          </a:xfrm>
          <a:prstGeom prst="rect">
            <a:avLst/>
          </a:prstGeom>
        </p:spPr>
      </p:pic>
    </p:spTree>
    <p:extLst>
      <p:ext uri="{BB962C8B-B14F-4D97-AF65-F5344CB8AC3E}">
        <p14:creationId xmlns:p14="http://schemas.microsoft.com/office/powerpoint/2010/main" val="178878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4C5C0-7824-CC44-BDE6-74EA2730F249}"/>
              </a:ext>
            </a:extLst>
          </p:cNvPr>
          <p:cNvSpPr>
            <a:spLocks noGrp="1"/>
          </p:cNvSpPr>
          <p:nvPr>
            <p:ph type="title"/>
          </p:nvPr>
        </p:nvSpPr>
        <p:spPr/>
        <p:txBody>
          <a:bodyPr/>
          <a:lstStyle/>
          <a:p>
            <a:r>
              <a:rPr kumimoji="1" lang="zh-CN" altLang="en-US" dirty="0"/>
              <a:t>对象是生是死？</a:t>
            </a:r>
          </a:p>
        </p:txBody>
      </p:sp>
      <p:sp>
        <p:nvSpPr>
          <p:cNvPr id="3" name="内容占位符 2">
            <a:extLst>
              <a:ext uri="{FF2B5EF4-FFF2-40B4-BE49-F238E27FC236}">
                <a16:creationId xmlns:a16="http://schemas.microsoft.com/office/drawing/2014/main" id="{51CF09AB-234E-D944-B471-7C59C3B4D2A2}"/>
              </a:ext>
            </a:extLst>
          </p:cNvPr>
          <p:cNvSpPr>
            <a:spLocks noGrp="1"/>
          </p:cNvSpPr>
          <p:nvPr>
            <p:ph idx="1"/>
          </p:nvPr>
        </p:nvSpPr>
        <p:spPr/>
        <p:txBody>
          <a:bodyPr/>
          <a:lstStyle/>
          <a:p>
            <a:r>
              <a:rPr kumimoji="1" lang="zh-CN" altLang="en-US" dirty="0"/>
              <a:t>垃圾收集之前，需要判断哪些对象已经死了，是垃圾，哪些是活着的。</a:t>
            </a: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60118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12B4E-EBCF-0546-8068-5CF7963292B9}"/>
              </a:ext>
            </a:extLst>
          </p:cNvPr>
          <p:cNvSpPr>
            <a:spLocks noGrp="1"/>
          </p:cNvSpPr>
          <p:nvPr>
            <p:ph type="title"/>
          </p:nvPr>
        </p:nvSpPr>
        <p:spPr/>
        <p:txBody>
          <a:bodyPr/>
          <a:lstStyle/>
          <a:p>
            <a:r>
              <a:rPr kumimoji="1" lang="en-US" altLang="zh-CN" dirty="0"/>
              <a:t>Java</a:t>
            </a:r>
            <a:r>
              <a:rPr kumimoji="1" lang="zh-CN" altLang="en-US" dirty="0"/>
              <a:t> 技术体系</a:t>
            </a:r>
          </a:p>
        </p:txBody>
      </p:sp>
      <p:pic>
        <p:nvPicPr>
          <p:cNvPr id="4" name="内容占位符 3">
            <a:extLst>
              <a:ext uri="{FF2B5EF4-FFF2-40B4-BE49-F238E27FC236}">
                <a16:creationId xmlns:a16="http://schemas.microsoft.com/office/drawing/2014/main" id="{898BD521-E078-2040-99F4-11DF8D7B62E3}"/>
              </a:ext>
            </a:extLst>
          </p:cNvPr>
          <p:cNvPicPr>
            <a:picLocks noGrp="1" noChangeAspect="1"/>
          </p:cNvPicPr>
          <p:nvPr>
            <p:ph idx="1"/>
          </p:nvPr>
        </p:nvPicPr>
        <p:blipFill>
          <a:blip r:embed="rId2"/>
          <a:stretch>
            <a:fillRect/>
          </a:stretch>
        </p:blipFill>
        <p:spPr>
          <a:xfrm>
            <a:off x="1101625" y="1715968"/>
            <a:ext cx="5546079" cy="2968557"/>
          </a:xfrm>
          <a:prstGeom prst="rect">
            <a:avLst/>
          </a:prstGeom>
        </p:spPr>
      </p:pic>
      <p:pic>
        <p:nvPicPr>
          <p:cNvPr id="5" name="图片 4">
            <a:extLst>
              <a:ext uri="{FF2B5EF4-FFF2-40B4-BE49-F238E27FC236}">
                <a16:creationId xmlns:a16="http://schemas.microsoft.com/office/drawing/2014/main" id="{0B991591-0FCF-664F-8F24-BD1BCC6CA8E0}"/>
              </a:ext>
            </a:extLst>
          </p:cNvPr>
          <p:cNvPicPr>
            <a:picLocks noChangeAspect="1"/>
          </p:cNvPicPr>
          <p:nvPr/>
        </p:nvPicPr>
        <p:blipFill>
          <a:blip r:embed="rId3"/>
          <a:stretch>
            <a:fillRect/>
          </a:stretch>
        </p:blipFill>
        <p:spPr>
          <a:xfrm>
            <a:off x="6657432" y="1747626"/>
            <a:ext cx="4490436" cy="2936899"/>
          </a:xfrm>
          <a:prstGeom prst="rect">
            <a:avLst/>
          </a:prstGeom>
        </p:spPr>
      </p:pic>
    </p:spTree>
    <p:extLst>
      <p:ext uri="{BB962C8B-B14F-4D97-AF65-F5344CB8AC3E}">
        <p14:creationId xmlns:p14="http://schemas.microsoft.com/office/powerpoint/2010/main" val="363742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93B2D-AAAF-3B4A-9726-8660552BE286}"/>
              </a:ext>
            </a:extLst>
          </p:cNvPr>
          <p:cNvSpPr>
            <a:spLocks noGrp="1"/>
          </p:cNvSpPr>
          <p:nvPr>
            <p:ph type="title"/>
          </p:nvPr>
        </p:nvSpPr>
        <p:spPr/>
        <p:txBody>
          <a:bodyPr/>
          <a:lstStyle/>
          <a:p>
            <a:r>
              <a:rPr kumimoji="1" lang="zh-CN" altLang="en-US" dirty="0"/>
              <a:t>对象是生是死？</a:t>
            </a:r>
          </a:p>
        </p:txBody>
      </p:sp>
      <p:sp>
        <p:nvSpPr>
          <p:cNvPr id="3" name="内容占位符 2">
            <a:extLst>
              <a:ext uri="{FF2B5EF4-FFF2-40B4-BE49-F238E27FC236}">
                <a16:creationId xmlns:a16="http://schemas.microsoft.com/office/drawing/2014/main" id="{5387F7F3-71E8-944A-AA5D-62FAAA736106}"/>
              </a:ext>
            </a:extLst>
          </p:cNvPr>
          <p:cNvSpPr>
            <a:spLocks noGrp="1"/>
          </p:cNvSpPr>
          <p:nvPr>
            <p:ph idx="1"/>
          </p:nvPr>
        </p:nvSpPr>
        <p:spPr/>
        <p:txBody>
          <a:bodyPr/>
          <a:lstStyle/>
          <a:p>
            <a:r>
              <a:rPr kumimoji="1" lang="zh-CN" altLang="en-US" dirty="0"/>
              <a:t>判断算法</a:t>
            </a:r>
            <a:endParaRPr kumimoji="1" lang="en-US" altLang="zh-CN" dirty="0"/>
          </a:p>
          <a:p>
            <a:pPr lvl="1"/>
            <a:r>
              <a:rPr kumimoji="1" lang="zh-CN" altLang="en-US" dirty="0"/>
              <a:t>引用计数法</a:t>
            </a:r>
            <a:endParaRPr kumimoji="1" lang="en-US" altLang="zh-CN" dirty="0"/>
          </a:p>
          <a:p>
            <a:pPr lvl="1"/>
            <a:r>
              <a:rPr kumimoji="1" lang="zh-CN" altLang="en-US" dirty="0"/>
              <a:t>可达性分析</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371105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559CC-2095-5448-A0F0-CFA800C5C8A7}"/>
              </a:ext>
            </a:extLst>
          </p:cNvPr>
          <p:cNvSpPr>
            <a:spLocks noGrp="1"/>
          </p:cNvSpPr>
          <p:nvPr>
            <p:ph type="title"/>
          </p:nvPr>
        </p:nvSpPr>
        <p:spPr/>
        <p:txBody>
          <a:bodyPr/>
          <a:lstStyle/>
          <a:p>
            <a:r>
              <a:rPr kumimoji="1" lang="zh-CN" altLang="en-US" dirty="0"/>
              <a:t>引用计数法</a:t>
            </a:r>
          </a:p>
        </p:txBody>
      </p:sp>
      <p:sp>
        <p:nvSpPr>
          <p:cNvPr id="3" name="内容占位符 2">
            <a:extLst>
              <a:ext uri="{FF2B5EF4-FFF2-40B4-BE49-F238E27FC236}">
                <a16:creationId xmlns:a16="http://schemas.microsoft.com/office/drawing/2014/main" id="{F2AFBF9F-DAFD-574E-B64F-2B73B6527BCF}"/>
              </a:ext>
            </a:extLst>
          </p:cNvPr>
          <p:cNvSpPr>
            <a:spLocks noGrp="1"/>
          </p:cNvSpPr>
          <p:nvPr>
            <p:ph idx="1"/>
          </p:nvPr>
        </p:nvSpPr>
        <p:spPr/>
        <p:txBody>
          <a:bodyPr/>
          <a:lstStyle/>
          <a:p>
            <a:r>
              <a:rPr lang="zh-CN" altLang="en-US" dirty="0"/>
              <a:t>对象添加一个引用计数器，每当引用到就加一，引用失效时减一。</a:t>
            </a:r>
            <a:endParaRPr lang="en-US" altLang="zh-CN" dirty="0"/>
          </a:p>
          <a:p>
            <a:endParaRPr lang="en-US" altLang="zh-CN" dirty="0"/>
          </a:p>
          <a:p>
            <a:r>
              <a:rPr lang="zh-CN" altLang="en-US" dirty="0"/>
              <a:t>无法解决对象间相互循环引用的问题</a:t>
            </a:r>
          </a:p>
          <a:p>
            <a:pPr marL="0" indent="0">
              <a:buNone/>
            </a:pPr>
            <a:br>
              <a:rPr lang="zh-CN" altLang="en-US" dirty="0"/>
            </a:br>
            <a:endParaRPr kumimoji="1" lang="zh-CN" altLang="en-US" dirty="0"/>
          </a:p>
        </p:txBody>
      </p:sp>
    </p:spTree>
    <p:extLst>
      <p:ext uri="{BB962C8B-B14F-4D97-AF65-F5344CB8AC3E}">
        <p14:creationId xmlns:p14="http://schemas.microsoft.com/office/powerpoint/2010/main" val="413656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46EE7-1680-6B4C-B8F4-8A69C7FE8516}"/>
              </a:ext>
            </a:extLst>
          </p:cNvPr>
          <p:cNvSpPr>
            <a:spLocks noGrp="1"/>
          </p:cNvSpPr>
          <p:nvPr>
            <p:ph type="title"/>
          </p:nvPr>
        </p:nvSpPr>
        <p:spPr/>
        <p:txBody>
          <a:bodyPr/>
          <a:lstStyle/>
          <a:p>
            <a:r>
              <a:rPr kumimoji="1" lang="zh-CN" altLang="en-US" dirty="0"/>
              <a:t>可达性分析</a:t>
            </a:r>
          </a:p>
        </p:txBody>
      </p:sp>
      <p:pic>
        <p:nvPicPr>
          <p:cNvPr id="4" name="内容占位符 3">
            <a:extLst>
              <a:ext uri="{FF2B5EF4-FFF2-40B4-BE49-F238E27FC236}">
                <a16:creationId xmlns:a16="http://schemas.microsoft.com/office/drawing/2014/main" id="{1D91D79B-6890-ED4F-83CD-DF754CCA2B38}"/>
              </a:ext>
            </a:extLst>
          </p:cNvPr>
          <p:cNvPicPr>
            <a:picLocks noGrp="1" noChangeAspect="1"/>
          </p:cNvPicPr>
          <p:nvPr>
            <p:ph idx="1"/>
          </p:nvPr>
        </p:nvPicPr>
        <p:blipFill>
          <a:blip r:embed="rId2"/>
          <a:stretch>
            <a:fillRect/>
          </a:stretch>
        </p:blipFill>
        <p:spPr>
          <a:xfrm>
            <a:off x="3648320" y="2057422"/>
            <a:ext cx="4895359" cy="3778250"/>
          </a:xfrm>
          <a:prstGeom prst="rect">
            <a:avLst/>
          </a:prstGeom>
        </p:spPr>
      </p:pic>
    </p:spTree>
    <p:extLst>
      <p:ext uri="{BB962C8B-B14F-4D97-AF65-F5344CB8AC3E}">
        <p14:creationId xmlns:p14="http://schemas.microsoft.com/office/powerpoint/2010/main" val="388672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5F740-2DBD-4840-8871-4F812B209FDE}"/>
              </a:ext>
            </a:extLst>
          </p:cNvPr>
          <p:cNvSpPr>
            <a:spLocks noGrp="1"/>
          </p:cNvSpPr>
          <p:nvPr>
            <p:ph type="title"/>
          </p:nvPr>
        </p:nvSpPr>
        <p:spPr/>
        <p:txBody>
          <a:bodyPr/>
          <a:lstStyle/>
          <a:p>
            <a:r>
              <a:rPr kumimoji="1" lang="en-US" altLang="zh-CN" dirty="0"/>
              <a:t>GC</a:t>
            </a:r>
            <a:r>
              <a:rPr kumimoji="1" lang="zh-CN" altLang="en-US" dirty="0"/>
              <a:t> </a:t>
            </a:r>
            <a:r>
              <a:rPr kumimoji="1" lang="en-US" altLang="zh-CN" dirty="0"/>
              <a:t>Roots</a:t>
            </a:r>
            <a:endParaRPr kumimoji="1" lang="zh-CN" altLang="en-US" dirty="0"/>
          </a:p>
        </p:txBody>
      </p:sp>
      <p:sp>
        <p:nvSpPr>
          <p:cNvPr id="3" name="内容占位符 2">
            <a:extLst>
              <a:ext uri="{FF2B5EF4-FFF2-40B4-BE49-F238E27FC236}">
                <a16:creationId xmlns:a16="http://schemas.microsoft.com/office/drawing/2014/main" id="{B3EE3C2B-0645-1E43-93B1-8E5128ECFA2A}"/>
              </a:ext>
            </a:extLst>
          </p:cNvPr>
          <p:cNvSpPr>
            <a:spLocks noGrp="1"/>
          </p:cNvSpPr>
          <p:nvPr>
            <p:ph idx="1"/>
          </p:nvPr>
        </p:nvSpPr>
        <p:spPr/>
        <p:txBody>
          <a:bodyPr/>
          <a:lstStyle/>
          <a:p>
            <a:r>
              <a:rPr lang="zh-CN" altLang="en-US" dirty="0"/>
              <a:t>在虚拟机栈引用的对象</a:t>
            </a:r>
          </a:p>
          <a:p>
            <a:r>
              <a:rPr lang="zh-CN" altLang="en-US" dirty="0"/>
              <a:t>方法区中静态属性引用的对象</a:t>
            </a:r>
          </a:p>
          <a:p>
            <a:r>
              <a:rPr lang="zh-CN" altLang="en-US" dirty="0"/>
              <a:t>方法区中常量引用的对象，如字符串常量池里的引用</a:t>
            </a:r>
          </a:p>
          <a:p>
            <a:r>
              <a:rPr lang="zh-CN" altLang="en-US" dirty="0"/>
              <a:t>本地方法栈中</a:t>
            </a:r>
            <a:r>
              <a:rPr lang="en" altLang="zh-CN" dirty="0"/>
              <a:t>JNI</a:t>
            </a:r>
            <a:r>
              <a:rPr lang="zh-CN" altLang="en-US" dirty="0"/>
              <a:t>引用的对象</a:t>
            </a:r>
          </a:p>
          <a:p>
            <a:r>
              <a:rPr lang="en" altLang="zh-CN" dirty="0" err="1"/>
              <a:t>jvm</a:t>
            </a:r>
            <a:r>
              <a:rPr lang="zh-CN" altLang="en-US" dirty="0"/>
              <a:t>内部的引用，如基本数据类型对应的</a:t>
            </a:r>
            <a:r>
              <a:rPr lang="en" altLang="zh-CN" dirty="0"/>
              <a:t>Class </a:t>
            </a:r>
            <a:r>
              <a:rPr lang="zh-CN" altLang="en-US" dirty="0"/>
              <a:t>对象，一些常驻的异常对象（</a:t>
            </a:r>
            <a:r>
              <a:rPr lang="en" altLang="zh-CN" dirty="0"/>
              <a:t>NPE</a:t>
            </a:r>
            <a:r>
              <a:rPr lang="zh-CN" altLang="en" dirty="0"/>
              <a:t>、</a:t>
            </a:r>
            <a:r>
              <a:rPr lang="en" altLang="zh-CN" dirty="0"/>
              <a:t>OOM</a:t>
            </a:r>
            <a:r>
              <a:rPr lang="zh-CN" altLang="en-US" dirty="0"/>
              <a:t>等）还有系统类加载器</a:t>
            </a:r>
          </a:p>
          <a:p>
            <a:r>
              <a:rPr lang="zh-CN" altLang="en-US" dirty="0"/>
              <a:t>被同步锁（</a:t>
            </a:r>
            <a:r>
              <a:rPr lang="en-US" altLang="zh-CN" dirty="0"/>
              <a:t>synchronized</a:t>
            </a:r>
            <a:r>
              <a:rPr lang="zh-CN" altLang="en-US" dirty="0"/>
              <a:t> 关键字）持有的对象</a:t>
            </a:r>
          </a:p>
          <a:p>
            <a:r>
              <a:rPr lang="zh-CN" altLang="en-US" dirty="0"/>
              <a:t>反映</a:t>
            </a:r>
            <a:r>
              <a:rPr lang="en" altLang="zh-CN" dirty="0" err="1"/>
              <a:t>jvm</a:t>
            </a:r>
            <a:r>
              <a:rPr lang="zh-CN" altLang="en-US" dirty="0"/>
              <a:t>内部情况的</a:t>
            </a:r>
            <a:r>
              <a:rPr lang="en" altLang="zh-CN" dirty="0" err="1"/>
              <a:t>JMXBean</a:t>
            </a:r>
            <a:r>
              <a:rPr lang="zh-CN" altLang="en" dirty="0"/>
              <a:t>、</a:t>
            </a:r>
            <a:r>
              <a:rPr lang="en" altLang="zh-CN" dirty="0"/>
              <a:t>JVMTI</a:t>
            </a:r>
            <a:r>
              <a:rPr lang="zh-CN" altLang="en-US" dirty="0"/>
              <a:t>中注册的回调、本地代码缓存等</a:t>
            </a:r>
          </a:p>
          <a:p>
            <a:pPr marL="0" indent="0">
              <a:buNone/>
            </a:pPr>
            <a:endParaRPr kumimoji="1" lang="zh-CN" altLang="en-US" dirty="0"/>
          </a:p>
        </p:txBody>
      </p:sp>
    </p:spTree>
    <p:extLst>
      <p:ext uri="{BB962C8B-B14F-4D97-AF65-F5344CB8AC3E}">
        <p14:creationId xmlns:p14="http://schemas.microsoft.com/office/powerpoint/2010/main" val="341852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FF1D8-B4A8-3B48-9086-5BB26CD746A5}"/>
              </a:ext>
            </a:extLst>
          </p:cNvPr>
          <p:cNvSpPr>
            <a:spLocks noGrp="1"/>
          </p:cNvSpPr>
          <p:nvPr>
            <p:ph type="title"/>
          </p:nvPr>
        </p:nvSpPr>
        <p:spPr/>
        <p:txBody>
          <a:bodyPr/>
          <a:lstStyle/>
          <a:p>
            <a:r>
              <a:rPr kumimoji="1" lang="zh-CN" altLang="en-US" dirty="0"/>
              <a:t>再谈引用</a:t>
            </a:r>
          </a:p>
        </p:txBody>
      </p:sp>
      <p:sp>
        <p:nvSpPr>
          <p:cNvPr id="6" name="内容占位符 5">
            <a:extLst>
              <a:ext uri="{FF2B5EF4-FFF2-40B4-BE49-F238E27FC236}">
                <a16:creationId xmlns:a16="http://schemas.microsoft.com/office/drawing/2014/main" id="{255E775C-C266-A643-90D3-36AC89A6D276}"/>
              </a:ext>
            </a:extLst>
          </p:cNvPr>
          <p:cNvSpPr>
            <a:spLocks noGrp="1"/>
          </p:cNvSpPr>
          <p:nvPr>
            <p:ph idx="1"/>
          </p:nvPr>
        </p:nvSpPr>
        <p:spPr/>
        <p:txBody>
          <a:bodyPr>
            <a:normAutofit fontScale="85000" lnSpcReduction="20000"/>
          </a:bodyPr>
          <a:lstStyle/>
          <a:p>
            <a:r>
              <a:rPr lang="zh-CN" altLang="en-US" dirty="0"/>
              <a:t>强引用</a:t>
            </a:r>
            <a:endParaRPr lang="en-US" altLang="zh-CN" dirty="0"/>
          </a:p>
          <a:p>
            <a:pPr lvl="1"/>
            <a:r>
              <a:rPr lang="zh-CN" altLang="en-US" dirty="0"/>
              <a:t>引用赋值的关系，只要强引用关系还存在，垃圾收集器就永远不会回收掉被引用的对象</a:t>
            </a:r>
            <a:endParaRPr lang="en-US" altLang="zh-CN" dirty="0"/>
          </a:p>
          <a:p>
            <a:r>
              <a:rPr lang="zh-CN" altLang="en-US" dirty="0"/>
              <a:t>软引用</a:t>
            </a:r>
            <a:endParaRPr lang="en-US" altLang="zh-CN" dirty="0"/>
          </a:p>
          <a:p>
            <a:pPr lvl="1"/>
            <a:r>
              <a:rPr lang="zh-CN" altLang="en-US" dirty="0"/>
              <a:t>用来描述一些还有用但非必须的对象。只被软引用关联着的对象，在系统将要发生内存溢出前，会把这些对象列入回收范围中进行二次回收</a:t>
            </a:r>
            <a:endParaRPr lang="en-US" altLang="zh-CN" dirty="0"/>
          </a:p>
          <a:p>
            <a:pPr lvl="1"/>
            <a:r>
              <a:rPr lang="en" altLang="zh-CN" dirty="0"/>
              <a:t>byte[] </a:t>
            </a:r>
            <a:r>
              <a:rPr lang="en" altLang="zh-CN" dirty="0" err="1"/>
              <a:t>cacheData</a:t>
            </a:r>
            <a:r>
              <a:rPr lang="en" altLang="zh-CN" dirty="0"/>
              <a:t> = new byte[100 * 1024 * 1024]; //100M</a:t>
            </a:r>
            <a:r>
              <a:rPr lang="zh-CN" altLang="en-US" dirty="0"/>
              <a:t>的缓存数据 </a:t>
            </a:r>
            <a:endParaRPr lang="en" altLang="zh-CN" dirty="0"/>
          </a:p>
          <a:p>
            <a:pPr lvl="1"/>
            <a:r>
              <a:rPr lang="en" altLang="zh-CN" dirty="0" err="1"/>
              <a:t>SoftReference</a:t>
            </a:r>
            <a:r>
              <a:rPr lang="en" altLang="zh-CN" dirty="0"/>
              <a:t>&lt;byte[]&gt; </a:t>
            </a:r>
            <a:r>
              <a:rPr lang="en" altLang="zh-CN" dirty="0" err="1"/>
              <a:t>cacheRef</a:t>
            </a:r>
            <a:r>
              <a:rPr lang="en" altLang="zh-CN" dirty="0"/>
              <a:t> = new </a:t>
            </a:r>
            <a:r>
              <a:rPr lang="en" altLang="zh-CN" dirty="0" err="1"/>
              <a:t>SoftReference</a:t>
            </a:r>
            <a:r>
              <a:rPr lang="en" altLang="zh-CN" dirty="0"/>
              <a:t>&lt;&gt;(</a:t>
            </a:r>
            <a:r>
              <a:rPr lang="en" altLang="zh-CN" dirty="0" err="1"/>
              <a:t>cacheData</a:t>
            </a:r>
            <a:r>
              <a:rPr lang="en" altLang="zh-CN" dirty="0"/>
              <a:t>);</a:t>
            </a:r>
            <a:r>
              <a:rPr lang="zh-CN" altLang="en-US" dirty="0"/>
              <a:t> </a:t>
            </a:r>
            <a:r>
              <a:rPr lang="en" altLang="zh-CN" dirty="0"/>
              <a:t>//</a:t>
            </a:r>
            <a:r>
              <a:rPr lang="zh-CN" altLang="en-US" dirty="0"/>
              <a:t>将缓存数据用软引用持有 </a:t>
            </a:r>
            <a:endParaRPr lang="en-US" altLang="zh-CN" dirty="0"/>
          </a:p>
          <a:p>
            <a:r>
              <a:rPr lang="zh-CN" altLang="en-US" dirty="0"/>
              <a:t>弱引用</a:t>
            </a:r>
            <a:endParaRPr lang="en-US" altLang="zh-CN" dirty="0"/>
          </a:p>
          <a:p>
            <a:pPr lvl="1"/>
            <a:r>
              <a:rPr lang="zh-CN" altLang="en-US" dirty="0"/>
              <a:t>用来形容非必须的对象，被弱引用关联的对象只能生存到下一次垃圾收集发生为止。</a:t>
            </a:r>
            <a:endParaRPr lang="en-US" altLang="zh-CN" dirty="0"/>
          </a:p>
          <a:p>
            <a:r>
              <a:rPr lang="zh-CN" altLang="en-US" dirty="0"/>
              <a:t>虚引用</a:t>
            </a:r>
            <a:endParaRPr lang="en-US" altLang="zh-CN" dirty="0"/>
          </a:p>
          <a:p>
            <a:pPr lvl="1"/>
            <a:r>
              <a:rPr lang="zh-CN" altLang="en-US" dirty="0"/>
              <a:t>对象是否有虚引用的存在，完全不会对其生存时间构成影响，无法通过虚引用获取一个对象实例</a:t>
            </a:r>
            <a:endParaRPr lang="en-US" altLang="zh-CN" dirty="0"/>
          </a:p>
          <a:p>
            <a:pPr lvl="1"/>
            <a:r>
              <a:rPr lang="zh-CN" altLang="en-US" dirty="0"/>
              <a:t>一个对象设置虚引用关联的唯一目的只是为了能在这个对象被收集器回收时收到一个系统通知</a:t>
            </a:r>
          </a:p>
        </p:txBody>
      </p:sp>
    </p:spTree>
    <p:extLst>
      <p:ext uri="{BB962C8B-B14F-4D97-AF65-F5344CB8AC3E}">
        <p14:creationId xmlns:p14="http://schemas.microsoft.com/office/powerpoint/2010/main" val="2175298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86FE5-10BB-194B-8CE9-3D1A88CC882E}"/>
              </a:ext>
            </a:extLst>
          </p:cNvPr>
          <p:cNvSpPr>
            <a:spLocks noGrp="1"/>
          </p:cNvSpPr>
          <p:nvPr>
            <p:ph type="title"/>
          </p:nvPr>
        </p:nvSpPr>
        <p:spPr/>
        <p:txBody>
          <a:bodyPr/>
          <a:lstStyle/>
          <a:p>
            <a:r>
              <a:rPr kumimoji="1" lang="zh-CN" altLang="en-US" dirty="0"/>
              <a:t>对象的自我救赎</a:t>
            </a:r>
          </a:p>
        </p:txBody>
      </p:sp>
      <p:sp>
        <p:nvSpPr>
          <p:cNvPr id="3" name="内容占位符 2">
            <a:extLst>
              <a:ext uri="{FF2B5EF4-FFF2-40B4-BE49-F238E27FC236}">
                <a16:creationId xmlns:a16="http://schemas.microsoft.com/office/drawing/2014/main" id="{1E52B561-BD3C-FD4F-8FF0-9874A93D34DB}"/>
              </a:ext>
            </a:extLst>
          </p:cNvPr>
          <p:cNvSpPr>
            <a:spLocks noGrp="1"/>
          </p:cNvSpPr>
          <p:nvPr>
            <p:ph idx="1"/>
          </p:nvPr>
        </p:nvSpPr>
        <p:spPr/>
        <p:txBody>
          <a:bodyPr>
            <a:normAutofit/>
          </a:bodyPr>
          <a:lstStyle/>
          <a:p>
            <a:r>
              <a:rPr lang="zh-CN" altLang="en-US" dirty="0"/>
              <a:t>可达性算法中判定为不可达的对象只是不可达，要真正成为可以回收对象至少经历</a:t>
            </a:r>
            <a:r>
              <a:rPr lang="en-US" altLang="zh-CN" dirty="0"/>
              <a:t>2</a:t>
            </a:r>
            <a:r>
              <a:rPr lang="zh-CN" altLang="en-US" dirty="0"/>
              <a:t>次标记过程。</a:t>
            </a:r>
            <a:br>
              <a:rPr lang="zh-CN" altLang="en-US" dirty="0"/>
            </a:br>
            <a:endParaRPr lang="zh-CN" altLang="en-US" dirty="0"/>
          </a:p>
          <a:p>
            <a:r>
              <a:rPr lang="en-US" altLang="zh-CN" dirty="0"/>
              <a:t>1</a:t>
            </a:r>
            <a:r>
              <a:rPr lang="zh-CN" altLang="en-US" dirty="0"/>
              <a:t>、如果发现没有与</a:t>
            </a:r>
            <a:r>
              <a:rPr lang="en" altLang="zh-CN" dirty="0"/>
              <a:t>GC Roots</a:t>
            </a:r>
            <a:r>
              <a:rPr lang="zh-CN" altLang="en-US" dirty="0"/>
              <a:t>相连的引用链将被第一次标记。然后进行筛选，如果对象没有覆盖</a:t>
            </a:r>
            <a:r>
              <a:rPr lang="en" altLang="zh-CN" dirty="0"/>
              <a:t>finalize() </a:t>
            </a:r>
            <a:r>
              <a:rPr lang="zh-CN" altLang="en-US" dirty="0"/>
              <a:t>方法，或者</a:t>
            </a:r>
            <a:r>
              <a:rPr lang="en" altLang="zh-CN" dirty="0"/>
              <a:t>finalize</a:t>
            </a:r>
            <a:r>
              <a:rPr lang="zh-CN" altLang="en-US" dirty="0"/>
              <a:t>方法已经被虚拟机调用过了，进行第二次标记。</a:t>
            </a:r>
            <a:br>
              <a:rPr lang="zh-CN" altLang="en-US" dirty="0"/>
            </a:br>
            <a:endParaRPr lang="zh-CN" altLang="en-US" dirty="0"/>
          </a:p>
          <a:p>
            <a:r>
              <a:rPr lang="en-US" altLang="zh-CN" dirty="0"/>
              <a:t>2</a:t>
            </a:r>
            <a:r>
              <a:rPr lang="zh-CN" altLang="en-US" dirty="0"/>
              <a:t>、如果有必要执行</a:t>
            </a:r>
            <a:r>
              <a:rPr lang="en" altLang="zh-CN" dirty="0"/>
              <a:t>finalize()</a:t>
            </a:r>
            <a:r>
              <a:rPr lang="zh-CN" altLang="en-US" dirty="0"/>
              <a:t>方法，会将改对象放进</a:t>
            </a:r>
            <a:r>
              <a:rPr lang="en" altLang="zh-CN" dirty="0"/>
              <a:t>F-Queue</a:t>
            </a:r>
            <a:r>
              <a:rPr lang="zh-CN" altLang="en-US" dirty="0"/>
              <a:t>的队列中，然后</a:t>
            </a:r>
            <a:r>
              <a:rPr lang="en" altLang="zh-CN" dirty="0"/>
              <a:t>Finalizer</a:t>
            </a:r>
            <a:r>
              <a:rPr lang="zh-CN" altLang="en-US" dirty="0"/>
              <a:t>线程慢慢执行这些</a:t>
            </a:r>
            <a:r>
              <a:rPr lang="en" altLang="zh-CN" dirty="0"/>
              <a:t>finalize()</a:t>
            </a:r>
            <a:r>
              <a:rPr lang="zh-CN" altLang="en" dirty="0"/>
              <a:t>。</a:t>
            </a:r>
            <a:r>
              <a:rPr lang="zh-CN" altLang="en-US" dirty="0"/>
              <a:t>如果此时</a:t>
            </a:r>
            <a:r>
              <a:rPr lang="en" altLang="zh-CN" dirty="0"/>
              <a:t>finalize()</a:t>
            </a:r>
            <a:r>
              <a:rPr lang="zh-CN" altLang="en-US" dirty="0"/>
              <a:t>中对象把自己和引用链重新关联上，那么可以逃脱被回收的命运。</a:t>
            </a:r>
          </a:p>
          <a:p>
            <a:endParaRPr kumimoji="1" lang="zh-CN" altLang="en-US" dirty="0"/>
          </a:p>
        </p:txBody>
      </p:sp>
    </p:spTree>
    <p:extLst>
      <p:ext uri="{BB962C8B-B14F-4D97-AF65-F5344CB8AC3E}">
        <p14:creationId xmlns:p14="http://schemas.microsoft.com/office/powerpoint/2010/main" val="964151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1D160-9663-A44E-95A8-953572BBD4CA}"/>
              </a:ext>
            </a:extLst>
          </p:cNvPr>
          <p:cNvSpPr>
            <a:spLocks noGrp="1"/>
          </p:cNvSpPr>
          <p:nvPr>
            <p:ph type="title"/>
          </p:nvPr>
        </p:nvSpPr>
        <p:spPr/>
        <p:txBody>
          <a:bodyPr/>
          <a:lstStyle/>
          <a:p>
            <a:r>
              <a:rPr kumimoji="1" lang="zh-CN" altLang="en-US" dirty="0"/>
              <a:t>分代收集理论</a:t>
            </a:r>
          </a:p>
        </p:txBody>
      </p:sp>
      <p:sp>
        <p:nvSpPr>
          <p:cNvPr id="3" name="内容占位符 2">
            <a:extLst>
              <a:ext uri="{FF2B5EF4-FFF2-40B4-BE49-F238E27FC236}">
                <a16:creationId xmlns:a16="http://schemas.microsoft.com/office/drawing/2014/main" id="{871D3F6B-0BE4-7C4A-BAB8-7476B0371497}"/>
              </a:ext>
            </a:extLst>
          </p:cNvPr>
          <p:cNvSpPr>
            <a:spLocks noGrp="1"/>
          </p:cNvSpPr>
          <p:nvPr>
            <p:ph idx="1"/>
          </p:nvPr>
        </p:nvSpPr>
        <p:spPr/>
        <p:txBody>
          <a:bodyPr>
            <a:normAutofit fontScale="85000" lnSpcReduction="20000"/>
          </a:bodyPr>
          <a:lstStyle/>
          <a:p>
            <a:r>
              <a:rPr lang="zh-CN" altLang="en-US" dirty="0"/>
              <a:t>分代假说共同奠定了多款常用的垃圾收集器的一致设计原则</a:t>
            </a:r>
            <a:endParaRPr lang="en-US" altLang="zh-CN" dirty="0"/>
          </a:p>
          <a:p>
            <a:endParaRPr lang="en-US" altLang="zh-CN" dirty="0"/>
          </a:p>
          <a:p>
            <a:r>
              <a:rPr kumimoji="1" lang="zh-CN" altLang="en-US" dirty="0"/>
              <a:t>弱分代假说</a:t>
            </a:r>
            <a:endParaRPr kumimoji="1" lang="en-US" altLang="zh-CN" dirty="0"/>
          </a:p>
          <a:p>
            <a:pPr lvl="1"/>
            <a:r>
              <a:rPr lang="zh-CN" altLang="en-US" dirty="0"/>
              <a:t>绝大多数对象都是朝生夕灭</a:t>
            </a:r>
            <a:endParaRPr kumimoji="1" lang="en-US" altLang="zh-CN" dirty="0"/>
          </a:p>
          <a:p>
            <a:r>
              <a:rPr kumimoji="1" lang="zh-CN" altLang="en-US" dirty="0"/>
              <a:t>强分代假说</a:t>
            </a:r>
            <a:endParaRPr kumimoji="1" lang="en-US" altLang="zh-CN" dirty="0"/>
          </a:p>
          <a:p>
            <a:pPr lvl="1"/>
            <a:r>
              <a:rPr lang="zh-CN" altLang="en-US" dirty="0"/>
              <a:t>熬过越多次垃圾收集过程的对象就越难以消灭</a:t>
            </a:r>
            <a:endParaRPr kumimoji="1" lang="en-US" altLang="zh-CN" dirty="0"/>
          </a:p>
          <a:p>
            <a:r>
              <a:rPr kumimoji="1" lang="zh-CN" altLang="en-US" dirty="0"/>
              <a:t>跨代理论假说</a:t>
            </a:r>
            <a:endParaRPr kumimoji="1" lang="en-US" altLang="zh-CN" dirty="0"/>
          </a:p>
          <a:p>
            <a:pPr lvl="1"/>
            <a:r>
              <a:rPr lang="zh-CN" altLang="en-US" dirty="0"/>
              <a:t>夸迭代引用相对于同代引用来说仅占极小数</a:t>
            </a:r>
            <a:endParaRPr lang="en-US" altLang="zh-CN" dirty="0"/>
          </a:p>
          <a:p>
            <a:pPr lvl="1"/>
            <a:endParaRPr lang="zh-CN" altLang="en-US" dirty="0"/>
          </a:p>
          <a:p>
            <a:r>
              <a:rPr kumimoji="1" lang="zh-CN" altLang="en-US" dirty="0"/>
              <a:t>分代</a:t>
            </a:r>
            <a:endParaRPr kumimoji="1" lang="en-US" altLang="zh-CN" dirty="0"/>
          </a:p>
          <a:p>
            <a:pPr lvl="1"/>
            <a:r>
              <a:rPr kumimoji="1" lang="zh-CN" altLang="en-US" dirty="0"/>
              <a:t>新生代</a:t>
            </a:r>
            <a:endParaRPr kumimoji="1" lang="en-US" altLang="zh-CN" dirty="0"/>
          </a:p>
          <a:p>
            <a:pPr lvl="1"/>
            <a:r>
              <a:rPr kumimoji="1" lang="zh-CN" altLang="en-US" dirty="0"/>
              <a:t>老年代</a:t>
            </a:r>
            <a:endParaRPr kumimoji="1" lang="en-US" altLang="zh-CN" dirty="0"/>
          </a:p>
          <a:p>
            <a:pPr marL="457200" lvl="1" indent="0">
              <a:buNone/>
            </a:pPr>
            <a:endParaRPr lang="en-US" altLang="zh-CN" dirty="0"/>
          </a:p>
        </p:txBody>
      </p:sp>
    </p:spTree>
    <p:extLst>
      <p:ext uri="{BB962C8B-B14F-4D97-AF65-F5344CB8AC3E}">
        <p14:creationId xmlns:p14="http://schemas.microsoft.com/office/powerpoint/2010/main" val="228827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855C7-7DA4-B247-B8FF-0F94F7107CC9}"/>
              </a:ext>
            </a:extLst>
          </p:cNvPr>
          <p:cNvSpPr>
            <a:spLocks noGrp="1"/>
          </p:cNvSpPr>
          <p:nvPr>
            <p:ph type="title"/>
          </p:nvPr>
        </p:nvSpPr>
        <p:spPr/>
        <p:txBody>
          <a:bodyPr/>
          <a:lstStyle/>
          <a:p>
            <a:r>
              <a:rPr kumimoji="1" lang="zh-CN" altLang="en-US" dirty="0"/>
              <a:t>收集方式</a:t>
            </a:r>
          </a:p>
        </p:txBody>
      </p:sp>
      <p:pic>
        <p:nvPicPr>
          <p:cNvPr id="4" name="内容占位符 3">
            <a:extLst>
              <a:ext uri="{FF2B5EF4-FFF2-40B4-BE49-F238E27FC236}">
                <a16:creationId xmlns:a16="http://schemas.microsoft.com/office/drawing/2014/main" id="{9815BCB5-2067-6B40-951C-EB1F8ECD7F49}"/>
              </a:ext>
            </a:extLst>
          </p:cNvPr>
          <p:cNvPicPr>
            <a:picLocks noGrp="1" noChangeAspect="1"/>
          </p:cNvPicPr>
          <p:nvPr>
            <p:ph idx="1"/>
          </p:nvPr>
        </p:nvPicPr>
        <p:blipFill>
          <a:blip r:embed="rId2"/>
          <a:stretch>
            <a:fillRect/>
          </a:stretch>
        </p:blipFill>
        <p:spPr>
          <a:xfrm>
            <a:off x="2285568" y="2667289"/>
            <a:ext cx="7213600" cy="1879600"/>
          </a:xfrm>
          <a:prstGeom prst="rect">
            <a:avLst/>
          </a:prstGeom>
        </p:spPr>
      </p:pic>
    </p:spTree>
    <p:extLst>
      <p:ext uri="{BB962C8B-B14F-4D97-AF65-F5344CB8AC3E}">
        <p14:creationId xmlns:p14="http://schemas.microsoft.com/office/powerpoint/2010/main" val="3017813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25617-D1BB-F14D-AAA9-F4A2A95CE7E9}"/>
              </a:ext>
            </a:extLst>
          </p:cNvPr>
          <p:cNvSpPr>
            <a:spLocks noGrp="1"/>
          </p:cNvSpPr>
          <p:nvPr>
            <p:ph type="title"/>
          </p:nvPr>
        </p:nvSpPr>
        <p:spPr/>
        <p:txBody>
          <a:bodyPr/>
          <a:lstStyle/>
          <a:p>
            <a:r>
              <a:rPr kumimoji="1" lang="zh-CN" altLang="en-US" dirty="0"/>
              <a:t>垃圾收集算法</a:t>
            </a:r>
          </a:p>
        </p:txBody>
      </p:sp>
      <p:sp>
        <p:nvSpPr>
          <p:cNvPr id="3" name="内容占位符 2">
            <a:extLst>
              <a:ext uri="{FF2B5EF4-FFF2-40B4-BE49-F238E27FC236}">
                <a16:creationId xmlns:a16="http://schemas.microsoft.com/office/drawing/2014/main" id="{755E87D1-8958-1447-AEE0-D60C59928901}"/>
              </a:ext>
            </a:extLst>
          </p:cNvPr>
          <p:cNvSpPr>
            <a:spLocks noGrp="1"/>
          </p:cNvSpPr>
          <p:nvPr>
            <p:ph idx="1"/>
          </p:nvPr>
        </p:nvSpPr>
        <p:spPr/>
        <p:txBody>
          <a:bodyPr/>
          <a:lstStyle/>
          <a:p>
            <a:r>
              <a:rPr kumimoji="1" lang="zh-CN" altLang="en-US" dirty="0"/>
              <a:t>标记</a:t>
            </a:r>
            <a:r>
              <a:rPr kumimoji="1" lang="en-US" altLang="zh-CN" dirty="0"/>
              <a:t>-</a:t>
            </a:r>
            <a:r>
              <a:rPr kumimoji="1" lang="zh-CN" altLang="en-US" dirty="0"/>
              <a:t>清除算法</a:t>
            </a:r>
            <a:endParaRPr kumimoji="1" lang="en-US" altLang="zh-CN" dirty="0"/>
          </a:p>
          <a:p>
            <a:r>
              <a:rPr kumimoji="1" lang="zh-CN" altLang="en-US" dirty="0"/>
              <a:t>标记</a:t>
            </a:r>
            <a:r>
              <a:rPr kumimoji="1" lang="en-US" altLang="zh-CN" dirty="0"/>
              <a:t>-</a:t>
            </a:r>
            <a:r>
              <a:rPr kumimoji="1" lang="zh-CN" altLang="en-US" dirty="0"/>
              <a:t>复制算法</a:t>
            </a:r>
            <a:endParaRPr kumimoji="1" lang="en-US" altLang="zh-CN" dirty="0"/>
          </a:p>
          <a:p>
            <a:r>
              <a:rPr kumimoji="1" lang="zh-CN" altLang="en-US" dirty="0"/>
              <a:t>标记</a:t>
            </a:r>
            <a:r>
              <a:rPr kumimoji="1" lang="en-US" altLang="zh-CN" dirty="0"/>
              <a:t>-</a:t>
            </a:r>
            <a:r>
              <a:rPr kumimoji="1" lang="zh-CN" altLang="en-US" dirty="0"/>
              <a:t>整理算法</a:t>
            </a:r>
          </a:p>
        </p:txBody>
      </p:sp>
    </p:spTree>
    <p:extLst>
      <p:ext uri="{BB962C8B-B14F-4D97-AF65-F5344CB8AC3E}">
        <p14:creationId xmlns:p14="http://schemas.microsoft.com/office/powerpoint/2010/main" val="115798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46D92-B85B-7443-A87E-9C231EC9A688}"/>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清除算法</a:t>
            </a:r>
          </a:p>
        </p:txBody>
      </p:sp>
      <p:pic>
        <p:nvPicPr>
          <p:cNvPr id="4" name="内容占位符 3">
            <a:extLst>
              <a:ext uri="{FF2B5EF4-FFF2-40B4-BE49-F238E27FC236}">
                <a16:creationId xmlns:a16="http://schemas.microsoft.com/office/drawing/2014/main" id="{A84D5E38-69E8-E545-B0B0-FAD982566020}"/>
              </a:ext>
            </a:extLst>
          </p:cNvPr>
          <p:cNvPicPr>
            <a:picLocks noGrp="1" noChangeAspect="1"/>
          </p:cNvPicPr>
          <p:nvPr>
            <p:ph idx="1"/>
          </p:nvPr>
        </p:nvPicPr>
        <p:blipFill>
          <a:blip r:embed="rId2"/>
          <a:stretch>
            <a:fillRect/>
          </a:stretch>
        </p:blipFill>
        <p:spPr>
          <a:xfrm>
            <a:off x="3743259" y="1905000"/>
            <a:ext cx="4705481" cy="3778250"/>
          </a:xfrm>
          <a:prstGeom prst="rect">
            <a:avLst/>
          </a:prstGeom>
        </p:spPr>
      </p:pic>
    </p:spTree>
    <p:extLst>
      <p:ext uri="{BB962C8B-B14F-4D97-AF65-F5344CB8AC3E}">
        <p14:creationId xmlns:p14="http://schemas.microsoft.com/office/powerpoint/2010/main" val="367655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8795C-9DE4-FF48-9D29-86602F5EECE5}"/>
              </a:ext>
            </a:extLst>
          </p:cNvPr>
          <p:cNvSpPr>
            <a:spLocks noGrp="1"/>
          </p:cNvSpPr>
          <p:nvPr>
            <p:ph type="title"/>
          </p:nvPr>
        </p:nvSpPr>
        <p:spPr/>
        <p:txBody>
          <a:bodyPr/>
          <a:lstStyle/>
          <a:p>
            <a:r>
              <a:rPr kumimoji="1" lang="en-US" altLang="zh-CN" dirty="0"/>
              <a:t>java</a:t>
            </a:r>
            <a:r>
              <a:rPr kumimoji="1" lang="zh-CN" altLang="en-US" dirty="0"/>
              <a:t> 发展史</a:t>
            </a:r>
          </a:p>
        </p:txBody>
      </p:sp>
      <p:pic>
        <p:nvPicPr>
          <p:cNvPr id="4" name="内容占位符 3">
            <a:extLst>
              <a:ext uri="{FF2B5EF4-FFF2-40B4-BE49-F238E27FC236}">
                <a16:creationId xmlns:a16="http://schemas.microsoft.com/office/drawing/2014/main" id="{EE309D4F-B212-9542-9253-0B7AB82201DA}"/>
              </a:ext>
            </a:extLst>
          </p:cNvPr>
          <p:cNvPicPr>
            <a:picLocks noGrp="1" noChangeAspect="1"/>
          </p:cNvPicPr>
          <p:nvPr>
            <p:ph idx="1"/>
          </p:nvPr>
        </p:nvPicPr>
        <p:blipFill>
          <a:blip r:embed="rId2"/>
          <a:stretch>
            <a:fillRect/>
          </a:stretch>
        </p:blipFill>
        <p:spPr>
          <a:xfrm>
            <a:off x="1859638" y="1984246"/>
            <a:ext cx="8915400" cy="2968755"/>
          </a:xfrm>
          <a:prstGeom prst="rect">
            <a:avLst/>
          </a:prstGeom>
        </p:spPr>
      </p:pic>
    </p:spTree>
    <p:extLst>
      <p:ext uri="{BB962C8B-B14F-4D97-AF65-F5344CB8AC3E}">
        <p14:creationId xmlns:p14="http://schemas.microsoft.com/office/powerpoint/2010/main" val="47237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05A5F-8484-104E-A481-C116A497EE41}"/>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复制算法</a:t>
            </a:r>
            <a:br>
              <a:rPr kumimoji="1" lang="en-US" altLang="zh-CN" dirty="0"/>
            </a:br>
            <a:endParaRPr kumimoji="1" lang="zh-CN" altLang="en-US" dirty="0"/>
          </a:p>
        </p:txBody>
      </p:sp>
      <p:pic>
        <p:nvPicPr>
          <p:cNvPr id="4" name="内容占位符 3">
            <a:extLst>
              <a:ext uri="{FF2B5EF4-FFF2-40B4-BE49-F238E27FC236}">
                <a16:creationId xmlns:a16="http://schemas.microsoft.com/office/drawing/2014/main" id="{9D285D94-303E-DF43-A88D-CDDAB9C33ADA}"/>
              </a:ext>
            </a:extLst>
          </p:cNvPr>
          <p:cNvPicPr>
            <a:picLocks noGrp="1" noChangeAspect="1"/>
          </p:cNvPicPr>
          <p:nvPr>
            <p:ph idx="1"/>
          </p:nvPr>
        </p:nvPicPr>
        <p:blipFill>
          <a:blip r:embed="rId2"/>
          <a:stretch>
            <a:fillRect/>
          </a:stretch>
        </p:blipFill>
        <p:spPr>
          <a:xfrm>
            <a:off x="3753335" y="1614095"/>
            <a:ext cx="4685330" cy="4467409"/>
          </a:xfrm>
          <a:prstGeom prst="rect">
            <a:avLst/>
          </a:prstGeom>
        </p:spPr>
      </p:pic>
    </p:spTree>
    <p:extLst>
      <p:ext uri="{BB962C8B-B14F-4D97-AF65-F5344CB8AC3E}">
        <p14:creationId xmlns:p14="http://schemas.microsoft.com/office/powerpoint/2010/main" val="11318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32A9-7952-F944-966A-AD8F7E62B59C}"/>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整理算法</a:t>
            </a:r>
          </a:p>
        </p:txBody>
      </p:sp>
      <p:pic>
        <p:nvPicPr>
          <p:cNvPr id="4" name="内容占位符 3">
            <a:extLst>
              <a:ext uri="{FF2B5EF4-FFF2-40B4-BE49-F238E27FC236}">
                <a16:creationId xmlns:a16="http://schemas.microsoft.com/office/drawing/2014/main" id="{F8E1F295-DEDC-CA49-A499-466AA97199C2}"/>
              </a:ext>
            </a:extLst>
          </p:cNvPr>
          <p:cNvPicPr>
            <a:picLocks noGrp="1" noChangeAspect="1"/>
          </p:cNvPicPr>
          <p:nvPr>
            <p:ph idx="1"/>
          </p:nvPr>
        </p:nvPicPr>
        <p:blipFill>
          <a:blip r:embed="rId2"/>
          <a:stretch>
            <a:fillRect/>
          </a:stretch>
        </p:blipFill>
        <p:spPr>
          <a:xfrm>
            <a:off x="4071990" y="1797657"/>
            <a:ext cx="4048020" cy="4128119"/>
          </a:xfrm>
          <a:prstGeom prst="rect">
            <a:avLst/>
          </a:prstGeom>
        </p:spPr>
      </p:pic>
    </p:spTree>
    <p:extLst>
      <p:ext uri="{BB962C8B-B14F-4D97-AF65-F5344CB8AC3E}">
        <p14:creationId xmlns:p14="http://schemas.microsoft.com/office/powerpoint/2010/main" val="385725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75DA1-F4DE-0C4A-A76F-3D0A7C6B1274}"/>
              </a:ext>
            </a:extLst>
          </p:cNvPr>
          <p:cNvSpPr>
            <a:spLocks noGrp="1"/>
          </p:cNvSpPr>
          <p:nvPr>
            <p:ph type="title"/>
          </p:nvPr>
        </p:nvSpPr>
        <p:spPr/>
        <p:txBody>
          <a:bodyPr/>
          <a:lstStyle/>
          <a:p>
            <a:r>
              <a:rPr kumimoji="1" lang="en" altLang="zh-CN" dirty="0" err="1"/>
              <a:t>HotSpot</a:t>
            </a:r>
            <a:r>
              <a:rPr kumimoji="1" lang="zh-CN" altLang="en" dirty="0"/>
              <a:t>收集</a:t>
            </a:r>
            <a:r>
              <a:rPr kumimoji="1" lang="zh-CN" altLang="en-US" dirty="0"/>
              <a:t>算法实现</a:t>
            </a:r>
          </a:p>
        </p:txBody>
      </p:sp>
      <p:pic>
        <p:nvPicPr>
          <p:cNvPr id="4" name="内容占位符 3">
            <a:extLst>
              <a:ext uri="{FF2B5EF4-FFF2-40B4-BE49-F238E27FC236}">
                <a16:creationId xmlns:a16="http://schemas.microsoft.com/office/drawing/2014/main" id="{4F887104-CEEF-B342-B4D4-90A69702EF9A}"/>
              </a:ext>
            </a:extLst>
          </p:cNvPr>
          <p:cNvPicPr>
            <a:picLocks noGrp="1" noChangeAspect="1"/>
          </p:cNvPicPr>
          <p:nvPr>
            <p:ph idx="1"/>
          </p:nvPr>
        </p:nvPicPr>
        <p:blipFill>
          <a:blip r:embed="rId2"/>
          <a:stretch>
            <a:fillRect/>
          </a:stretch>
        </p:blipFill>
        <p:spPr>
          <a:xfrm>
            <a:off x="2592925" y="1905000"/>
            <a:ext cx="7580114" cy="3778250"/>
          </a:xfrm>
          <a:prstGeom prst="rect">
            <a:avLst/>
          </a:prstGeom>
        </p:spPr>
      </p:pic>
    </p:spTree>
    <p:extLst>
      <p:ext uri="{BB962C8B-B14F-4D97-AF65-F5344CB8AC3E}">
        <p14:creationId xmlns:p14="http://schemas.microsoft.com/office/powerpoint/2010/main" val="1038767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07BC6-DD7D-0A4B-810B-8CB59D4FCCC3}"/>
              </a:ext>
            </a:extLst>
          </p:cNvPr>
          <p:cNvSpPr>
            <a:spLocks noGrp="1"/>
          </p:cNvSpPr>
          <p:nvPr>
            <p:ph type="title"/>
          </p:nvPr>
        </p:nvSpPr>
        <p:spPr/>
        <p:txBody>
          <a:bodyPr/>
          <a:lstStyle/>
          <a:p>
            <a:r>
              <a:rPr kumimoji="1" lang="zh-CN" altLang="en-US" dirty="0"/>
              <a:t>根节点枚举</a:t>
            </a:r>
          </a:p>
        </p:txBody>
      </p:sp>
      <p:sp>
        <p:nvSpPr>
          <p:cNvPr id="3" name="内容占位符 2">
            <a:extLst>
              <a:ext uri="{FF2B5EF4-FFF2-40B4-BE49-F238E27FC236}">
                <a16:creationId xmlns:a16="http://schemas.microsoft.com/office/drawing/2014/main" id="{25324312-F651-AB45-8732-02C2EACC9818}"/>
              </a:ext>
            </a:extLst>
          </p:cNvPr>
          <p:cNvSpPr>
            <a:spLocks noGrp="1"/>
          </p:cNvSpPr>
          <p:nvPr>
            <p:ph idx="1"/>
          </p:nvPr>
        </p:nvSpPr>
        <p:spPr/>
        <p:txBody>
          <a:bodyPr/>
          <a:lstStyle/>
          <a:p>
            <a:r>
              <a:rPr kumimoji="1" lang="zh-CN" altLang="en-US" dirty="0"/>
              <a:t>不支持并发操作，必须暂停所有用户线程</a:t>
            </a:r>
            <a:endParaRPr kumimoji="1" lang="en-US" altLang="zh-CN" dirty="0"/>
          </a:p>
          <a:p>
            <a:endParaRPr kumimoji="1" lang="en-US" altLang="zh-CN" dirty="0"/>
          </a:p>
          <a:p>
            <a:r>
              <a:rPr lang="en" altLang="zh-CN" dirty="0" err="1"/>
              <a:t>OopMap</a:t>
            </a:r>
            <a:r>
              <a:rPr lang="en" altLang="zh-CN" dirty="0"/>
              <a:t> </a:t>
            </a:r>
            <a:r>
              <a:rPr lang="zh-CN" altLang="en-US" dirty="0"/>
              <a:t>记录了栈上本地变量到堆上对象的引用关系。其作用是：垃圾收集时，收集线程会对栈上的内存进行扫描，看看哪些位置存储了 </a:t>
            </a:r>
            <a:r>
              <a:rPr lang="en" altLang="zh-CN" dirty="0"/>
              <a:t>Reference </a:t>
            </a:r>
            <a:r>
              <a:rPr lang="zh-CN" altLang="en-US" dirty="0"/>
              <a:t>类型。</a:t>
            </a:r>
          </a:p>
          <a:p>
            <a:endParaRPr lang="zh-CN" altLang="en-US" dirty="0"/>
          </a:p>
          <a:p>
            <a:r>
              <a:rPr lang="en" altLang="zh-CN" dirty="0" err="1"/>
              <a:t>HotSpot</a:t>
            </a:r>
            <a:r>
              <a:rPr lang="en" altLang="zh-CN" dirty="0"/>
              <a:t> </a:t>
            </a:r>
            <a:r>
              <a:rPr lang="zh-CN" altLang="en-US" dirty="0"/>
              <a:t>使用一组</a:t>
            </a:r>
            <a:r>
              <a:rPr lang="en" altLang="zh-CN" dirty="0" err="1"/>
              <a:t>OopMap</a:t>
            </a:r>
            <a:r>
              <a:rPr lang="zh-CN" altLang="en-US" dirty="0"/>
              <a:t>的数据结构来保存哪些地方存放着对象引用。一旦类加载完成，就会把对象内什么偏移量上是什么类型的数据计算出来，在即时编译过程中也会在特定的位置记录下栈里和寄存器里哪些位置是引用。这样可以不需要一个不漏地从方法区等</a:t>
            </a:r>
            <a:r>
              <a:rPr lang="en" altLang="zh-CN" dirty="0"/>
              <a:t>GC Roots</a:t>
            </a:r>
            <a:r>
              <a:rPr lang="zh-CN" altLang="en-US" dirty="0"/>
              <a:t>开始查找。</a:t>
            </a:r>
          </a:p>
        </p:txBody>
      </p:sp>
    </p:spTree>
    <p:extLst>
      <p:ext uri="{BB962C8B-B14F-4D97-AF65-F5344CB8AC3E}">
        <p14:creationId xmlns:p14="http://schemas.microsoft.com/office/powerpoint/2010/main" val="409842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A7D3A-C738-6C41-818F-C8704B3884B5}"/>
              </a:ext>
            </a:extLst>
          </p:cNvPr>
          <p:cNvSpPr>
            <a:spLocks noGrp="1"/>
          </p:cNvSpPr>
          <p:nvPr>
            <p:ph type="title"/>
          </p:nvPr>
        </p:nvSpPr>
        <p:spPr/>
        <p:txBody>
          <a:bodyPr/>
          <a:lstStyle/>
          <a:p>
            <a:r>
              <a:rPr kumimoji="1" lang="zh-CN" altLang="en-US" dirty="0"/>
              <a:t>安全点与安全区域</a:t>
            </a:r>
          </a:p>
        </p:txBody>
      </p:sp>
      <p:sp>
        <p:nvSpPr>
          <p:cNvPr id="3" name="内容占位符 2">
            <a:extLst>
              <a:ext uri="{FF2B5EF4-FFF2-40B4-BE49-F238E27FC236}">
                <a16:creationId xmlns:a16="http://schemas.microsoft.com/office/drawing/2014/main" id="{C6CBA9E3-0DB3-BA4E-A0F4-0FB379B2A33E}"/>
              </a:ext>
            </a:extLst>
          </p:cNvPr>
          <p:cNvSpPr>
            <a:spLocks noGrp="1"/>
          </p:cNvSpPr>
          <p:nvPr>
            <p:ph idx="1"/>
          </p:nvPr>
        </p:nvSpPr>
        <p:spPr>
          <a:xfrm>
            <a:off x="2589212" y="2133600"/>
            <a:ext cx="8993188" cy="3777622"/>
          </a:xfrm>
        </p:spPr>
        <p:txBody>
          <a:bodyPr>
            <a:normAutofit lnSpcReduction="10000"/>
          </a:bodyPr>
          <a:lstStyle/>
          <a:p>
            <a:r>
              <a:rPr lang="zh-CN" altLang="en-US" dirty="0"/>
              <a:t>方法调用、循环跳转、异常跳转等属于指令序列复用，只有具有这些功能的指令才会产生安全点。</a:t>
            </a:r>
            <a:endParaRPr lang="en-US" altLang="zh-CN" dirty="0"/>
          </a:p>
          <a:p>
            <a:endParaRPr lang="en-US" altLang="zh-CN" dirty="0"/>
          </a:p>
          <a:p>
            <a:r>
              <a:rPr lang="zh-CN" altLang="en-US" dirty="0"/>
              <a:t>为了解决</a:t>
            </a:r>
            <a:r>
              <a:rPr lang="en" altLang="zh-CN" dirty="0"/>
              <a:t>Sleep</a:t>
            </a:r>
            <a:r>
              <a:rPr lang="zh-CN" altLang="en-US" dirty="0"/>
              <a:t>和</a:t>
            </a:r>
            <a:r>
              <a:rPr lang="en" altLang="zh-CN" dirty="0"/>
              <a:t>Blocked</a:t>
            </a:r>
            <a:r>
              <a:rPr lang="zh-CN" altLang="en-US" dirty="0"/>
              <a:t>无法进入到安全点中断的情况，扩展了安全点为安全区域。</a:t>
            </a:r>
            <a:endParaRPr lang="en-US" altLang="zh-CN" dirty="0"/>
          </a:p>
          <a:p>
            <a:pPr lvl="1"/>
            <a:r>
              <a:rPr lang="zh-CN" altLang="en-US" dirty="0"/>
              <a:t>安全区域是指能够确保在某一段代码片段中，引用关系不会改变，这个区域中任意地方都可以开始垃圾收集都是安全的。</a:t>
            </a:r>
            <a:endParaRPr lang="en-US" altLang="zh-CN" dirty="0"/>
          </a:p>
          <a:p>
            <a:pPr lvl="1"/>
            <a:endParaRPr kumimoji="1" lang="en-US" altLang="zh-CN" dirty="0"/>
          </a:p>
          <a:p>
            <a:r>
              <a:rPr lang="zh-CN" altLang="en-US" dirty="0"/>
              <a:t>抢先式中断：系统把所有用户线程全部中断。没有虚拟机使用。</a:t>
            </a:r>
            <a:endParaRPr lang="en-US" altLang="zh-CN" dirty="0"/>
          </a:p>
          <a:p>
            <a:endParaRPr lang="en-US" altLang="zh-CN" dirty="0"/>
          </a:p>
          <a:p>
            <a:r>
              <a:rPr lang="zh-CN" altLang="en-US" dirty="0"/>
              <a:t>主动式中断：设置标志，线程会自己轮询这个标志，一旦发现为真，就在离自己最近的安全点上主动中断挂起。</a:t>
            </a:r>
            <a:endParaRPr kumimoji="1" lang="zh-CN" altLang="en-US" dirty="0"/>
          </a:p>
        </p:txBody>
      </p:sp>
    </p:spTree>
    <p:extLst>
      <p:ext uri="{BB962C8B-B14F-4D97-AF65-F5344CB8AC3E}">
        <p14:creationId xmlns:p14="http://schemas.microsoft.com/office/powerpoint/2010/main" val="2353993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04C62-9B7E-9544-866C-B6802ABC0280}"/>
              </a:ext>
            </a:extLst>
          </p:cNvPr>
          <p:cNvSpPr>
            <a:spLocks noGrp="1"/>
          </p:cNvSpPr>
          <p:nvPr>
            <p:ph type="title"/>
          </p:nvPr>
        </p:nvSpPr>
        <p:spPr/>
        <p:txBody>
          <a:bodyPr/>
          <a:lstStyle/>
          <a:p>
            <a:r>
              <a:rPr kumimoji="1" lang="zh-CN" altLang="en-US" dirty="0"/>
              <a:t>记忆</a:t>
            </a:r>
            <a:r>
              <a:rPr kumimoji="1" lang="zh-CN" altLang="en-US"/>
              <a:t>集和卡表</a:t>
            </a:r>
          </a:p>
        </p:txBody>
      </p:sp>
      <p:sp>
        <p:nvSpPr>
          <p:cNvPr id="3" name="内容占位符 2">
            <a:extLst>
              <a:ext uri="{FF2B5EF4-FFF2-40B4-BE49-F238E27FC236}">
                <a16:creationId xmlns:a16="http://schemas.microsoft.com/office/drawing/2014/main" id="{79472B1E-17F3-0348-A775-6BC922C11F0B}"/>
              </a:ext>
            </a:extLst>
          </p:cNvPr>
          <p:cNvSpPr>
            <a:spLocks noGrp="1"/>
          </p:cNvSpPr>
          <p:nvPr>
            <p:ph idx="1"/>
          </p:nvPr>
        </p:nvSpPr>
        <p:spPr/>
        <p:txBody>
          <a:bodyPr/>
          <a:lstStyle/>
          <a:p>
            <a:r>
              <a:rPr lang="zh-CN" altLang="en-US" dirty="0"/>
              <a:t>记忆集是一种用于记录从非收集区域指向收集区域的指针集合的抽象数据结构。</a:t>
            </a:r>
            <a:endParaRPr lang="en-US" altLang="zh-CN" dirty="0"/>
          </a:p>
          <a:p>
            <a:r>
              <a:rPr kumimoji="1" lang="zh-CN" altLang="en-US" dirty="0"/>
              <a:t>记忆集的精度</a:t>
            </a:r>
            <a:endParaRPr kumimoji="1" lang="en-US" altLang="zh-CN" dirty="0"/>
          </a:p>
          <a:p>
            <a:pPr lvl="1"/>
            <a:r>
              <a:rPr lang="zh-CN" altLang="en-US" b="1" dirty="0"/>
              <a:t>字长精度</a:t>
            </a:r>
            <a:r>
              <a:rPr lang="zh-CN" altLang="en-US" dirty="0"/>
              <a:t>，每个记录精确到每一个机器字长，该字包含跨代指针</a:t>
            </a:r>
          </a:p>
          <a:p>
            <a:pPr lvl="1"/>
            <a:r>
              <a:rPr lang="zh-CN" altLang="en-US" b="1" dirty="0"/>
              <a:t>对象精度</a:t>
            </a:r>
            <a:r>
              <a:rPr lang="zh-CN" altLang="en-US" dirty="0"/>
              <a:t>，每个记录精确到一个对象，该对象有字段包含了跨代指针</a:t>
            </a:r>
            <a:endParaRPr lang="en-US" altLang="zh-CN" dirty="0"/>
          </a:p>
          <a:p>
            <a:pPr lvl="1"/>
            <a:r>
              <a:rPr lang="zh-CN" altLang="en-US" b="1" dirty="0"/>
              <a:t>卡精度</a:t>
            </a:r>
            <a:r>
              <a:rPr lang="zh-CN" altLang="en-US" dirty="0"/>
              <a:t>，每个记录精确到一块内存区域，该区域内有对象含有跨代指针。</a:t>
            </a:r>
          </a:p>
          <a:p>
            <a:endParaRPr lang="zh-CN" altLang="en-US" dirty="0"/>
          </a:p>
          <a:p>
            <a:r>
              <a:rPr lang="zh-CN" altLang="en-US" dirty="0"/>
              <a:t>卡精度也叫卡表，是记忆集的一种具体实现</a:t>
            </a:r>
            <a:endParaRPr kumimoji="1" lang="zh-CN" altLang="en-US" dirty="0"/>
          </a:p>
        </p:txBody>
      </p:sp>
    </p:spTree>
    <p:extLst>
      <p:ext uri="{BB962C8B-B14F-4D97-AF65-F5344CB8AC3E}">
        <p14:creationId xmlns:p14="http://schemas.microsoft.com/office/powerpoint/2010/main" val="530064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81169-AFAE-6A4B-B6F4-9E63EF65272B}"/>
              </a:ext>
            </a:extLst>
          </p:cNvPr>
          <p:cNvSpPr>
            <a:spLocks noGrp="1"/>
          </p:cNvSpPr>
          <p:nvPr>
            <p:ph type="title"/>
          </p:nvPr>
        </p:nvSpPr>
        <p:spPr/>
        <p:txBody>
          <a:bodyPr/>
          <a:lstStyle/>
          <a:p>
            <a:r>
              <a:rPr kumimoji="1" lang="zh-CN" altLang="en-US" dirty="0"/>
              <a:t>卡表</a:t>
            </a:r>
          </a:p>
        </p:txBody>
      </p:sp>
      <p:pic>
        <p:nvPicPr>
          <p:cNvPr id="7" name="内容占位符 6">
            <a:extLst>
              <a:ext uri="{FF2B5EF4-FFF2-40B4-BE49-F238E27FC236}">
                <a16:creationId xmlns:a16="http://schemas.microsoft.com/office/drawing/2014/main" id="{A4C65D8A-199F-C04B-852D-88AF4CAD47DF}"/>
              </a:ext>
            </a:extLst>
          </p:cNvPr>
          <p:cNvPicPr>
            <a:picLocks noGrp="1" noChangeAspect="1"/>
          </p:cNvPicPr>
          <p:nvPr>
            <p:ph idx="1"/>
          </p:nvPr>
        </p:nvPicPr>
        <p:blipFill>
          <a:blip r:embed="rId2"/>
          <a:stretch>
            <a:fillRect/>
          </a:stretch>
        </p:blipFill>
        <p:spPr>
          <a:xfrm>
            <a:off x="3531047" y="1905000"/>
            <a:ext cx="5129905" cy="3778250"/>
          </a:xfrm>
          <a:prstGeom prst="rect">
            <a:avLst/>
          </a:prstGeom>
        </p:spPr>
      </p:pic>
    </p:spTree>
    <p:extLst>
      <p:ext uri="{BB962C8B-B14F-4D97-AF65-F5344CB8AC3E}">
        <p14:creationId xmlns:p14="http://schemas.microsoft.com/office/powerpoint/2010/main" val="3102654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4E6E3-6AF1-0B42-B414-08EC6083A19B}"/>
              </a:ext>
            </a:extLst>
          </p:cNvPr>
          <p:cNvSpPr>
            <a:spLocks noGrp="1"/>
          </p:cNvSpPr>
          <p:nvPr>
            <p:ph type="title"/>
          </p:nvPr>
        </p:nvSpPr>
        <p:spPr/>
        <p:txBody>
          <a:bodyPr/>
          <a:lstStyle/>
          <a:p>
            <a:r>
              <a:rPr kumimoji="1" lang="zh-CN" altLang="en-US" dirty="0"/>
              <a:t>写屏障</a:t>
            </a:r>
          </a:p>
        </p:txBody>
      </p:sp>
      <p:sp>
        <p:nvSpPr>
          <p:cNvPr id="3" name="内容占位符 2">
            <a:extLst>
              <a:ext uri="{FF2B5EF4-FFF2-40B4-BE49-F238E27FC236}">
                <a16:creationId xmlns:a16="http://schemas.microsoft.com/office/drawing/2014/main" id="{8D1B931B-55F6-6A49-A87A-8045A2FC2C66}"/>
              </a:ext>
            </a:extLst>
          </p:cNvPr>
          <p:cNvSpPr>
            <a:spLocks noGrp="1"/>
          </p:cNvSpPr>
          <p:nvPr>
            <p:ph idx="1"/>
          </p:nvPr>
        </p:nvSpPr>
        <p:spPr/>
        <p:txBody>
          <a:bodyPr/>
          <a:lstStyle/>
          <a:p>
            <a:r>
              <a:rPr kumimoji="1" lang="zh-CN" altLang="en-US" dirty="0"/>
              <a:t>使用写屏障来维护卡表元素</a:t>
            </a:r>
            <a:endParaRPr kumimoji="1" lang="en-US" altLang="zh-CN" dirty="0"/>
          </a:p>
          <a:p>
            <a:r>
              <a:rPr lang="zh-CN" altLang="en-US" dirty="0"/>
              <a:t>写屏障可以看作在虚拟机层面对 “引用类型字段赋值”这个动作的</a:t>
            </a:r>
            <a:r>
              <a:rPr lang="en" altLang="zh-CN" dirty="0"/>
              <a:t>AOP</a:t>
            </a:r>
            <a:r>
              <a:rPr lang="zh-CN" altLang="en-US" dirty="0"/>
              <a:t>切面，在引用对象赋值时会产生一个环形通知，供程序执行额外的动作。</a:t>
            </a:r>
            <a:endParaRPr lang="en-US" altLang="zh-CN" dirty="0"/>
          </a:p>
          <a:p>
            <a:endParaRPr kumimoji="1" lang="zh-CN" altLang="en-US" dirty="0"/>
          </a:p>
        </p:txBody>
      </p:sp>
    </p:spTree>
    <p:extLst>
      <p:ext uri="{BB962C8B-B14F-4D97-AF65-F5344CB8AC3E}">
        <p14:creationId xmlns:p14="http://schemas.microsoft.com/office/powerpoint/2010/main" val="3108431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05376-CFC1-EF46-8EE8-39325E190E31}"/>
              </a:ext>
            </a:extLst>
          </p:cNvPr>
          <p:cNvSpPr>
            <a:spLocks noGrp="1"/>
          </p:cNvSpPr>
          <p:nvPr>
            <p:ph type="title"/>
          </p:nvPr>
        </p:nvSpPr>
        <p:spPr/>
        <p:txBody>
          <a:bodyPr/>
          <a:lstStyle/>
          <a:p>
            <a:r>
              <a:rPr kumimoji="1" lang="zh-CN" altLang="en-US" dirty="0"/>
              <a:t>并行的可达性分析</a:t>
            </a:r>
          </a:p>
        </p:txBody>
      </p:sp>
      <p:pic>
        <p:nvPicPr>
          <p:cNvPr id="4" name="内容占位符 3">
            <a:extLst>
              <a:ext uri="{FF2B5EF4-FFF2-40B4-BE49-F238E27FC236}">
                <a16:creationId xmlns:a16="http://schemas.microsoft.com/office/drawing/2014/main" id="{B89E235E-6DC8-444C-BC60-13B272572128}"/>
              </a:ext>
            </a:extLst>
          </p:cNvPr>
          <p:cNvPicPr>
            <a:picLocks noGrp="1" noChangeAspect="1"/>
          </p:cNvPicPr>
          <p:nvPr>
            <p:ph idx="1"/>
          </p:nvPr>
        </p:nvPicPr>
        <p:blipFill>
          <a:blip r:embed="rId2"/>
          <a:stretch>
            <a:fillRect/>
          </a:stretch>
        </p:blipFill>
        <p:spPr>
          <a:xfrm>
            <a:off x="4326641" y="2094434"/>
            <a:ext cx="3058284" cy="1828974"/>
          </a:xfrm>
          <a:prstGeom prst="rect">
            <a:avLst/>
          </a:prstGeom>
        </p:spPr>
      </p:pic>
      <p:pic>
        <p:nvPicPr>
          <p:cNvPr id="5" name="图片 4">
            <a:extLst>
              <a:ext uri="{FF2B5EF4-FFF2-40B4-BE49-F238E27FC236}">
                <a16:creationId xmlns:a16="http://schemas.microsoft.com/office/drawing/2014/main" id="{4A71051B-828C-9F4C-A0B6-0767008E977B}"/>
              </a:ext>
            </a:extLst>
          </p:cNvPr>
          <p:cNvPicPr>
            <a:picLocks noChangeAspect="1"/>
          </p:cNvPicPr>
          <p:nvPr/>
        </p:nvPicPr>
        <p:blipFill>
          <a:blip r:embed="rId3"/>
          <a:stretch>
            <a:fillRect/>
          </a:stretch>
        </p:blipFill>
        <p:spPr>
          <a:xfrm>
            <a:off x="712267" y="2094434"/>
            <a:ext cx="3058284" cy="1834970"/>
          </a:xfrm>
          <a:prstGeom prst="rect">
            <a:avLst/>
          </a:prstGeom>
        </p:spPr>
      </p:pic>
      <p:pic>
        <p:nvPicPr>
          <p:cNvPr id="7" name="图片 6">
            <a:extLst>
              <a:ext uri="{FF2B5EF4-FFF2-40B4-BE49-F238E27FC236}">
                <a16:creationId xmlns:a16="http://schemas.microsoft.com/office/drawing/2014/main" id="{AEB64F76-B355-8D4C-BF76-1B1B0E7451B9}"/>
              </a:ext>
            </a:extLst>
          </p:cNvPr>
          <p:cNvPicPr>
            <a:picLocks noChangeAspect="1"/>
          </p:cNvPicPr>
          <p:nvPr/>
        </p:nvPicPr>
        <p:blipFill>
          <a:blip r:embed="rId4"/>
          <a:stretch>
            <a:fillRect/>
          </a:stretch>
        </p:blipFill>
        <p:spPr>
          <a:xfrm>
            <a:off x="7941015" y="2079497"/>
            <a:ext cx="3155925" cy="1843911"/>
          </a:xfrm>
          <a:prstGeom prst="rect">
            <a:avLst/>
          </a:prstGeom>
        </p:spPr>
      </p:pic>
      <p:pic>
        <p:nvPicPr>
          <p:cNvPr id="8" name="图片 7">
            <a:extLst>
              <a:ext uri="{FF2B5EF4-FFF2-40B4-BE49-F238E27FC236}">
                <a16:creationId xmlns:a16="http://schemas.microsoft.com/office/drawing/2014/main" id="{4D4DC1A2-6E1C-454E-A4A9-311370109FF9}"/>
              </a:ext>
            </a:extLst>
          </p:cNvPr>
          <p:cNvPicPr>
            <a:picLocks noChangeAspect="1"/>
          </p:cNvPicPr>
          <p:nvPr/>
        </p:nvPicPr>
        <p:blipFill>
          <a:blip r:embed="rId5"/>
          <a:stretch>
            <a:fillRect/>
          </a:stretch>
        </p:blipFill>
        <p:spPr>
          <a:xfrm>
            <a:off x="712267" y="4215501"/>
            <a:ext cx="3058284" cy="1770170"/>
          </a:xfrm>
          <a:prstGeom prst="rect">
            <a:avLst/>
          </a:prstGeom>
        </p:spPr>
      </p:pic>
    </p:spTree>
    <p:extLst>
      <p:ext uri="{BB962C8B-B14F-4D97-AF65-F5344CB8AC3E}">
        <p14:creationId xmlns:p14="http://schemas.microsoft.com/office/powerpoint/2010/main" val="17705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73F15-B8ED-3B4B-88B9-E1F627AFF1AA}"/>
              </a:ext>
            </a:extLst>
          </p:cNvPr>
          <p:cNvSpPr>
            <a:spLocks noGrp="1"/>
          </p:cNvSpPr>
          <p:nvPr>
            <p:ph type="title"/>
          </p:nvPr>
        </p:nvSpPr>
        <p:spPr/>
        <p:txBody>
          <a:bodyPr/>
          <a:lstStyle/>
          <a:p>
            <a:r>
              <a:rPr kumimoji="1" lang="zh-CN" altLang="en-US" dirty="0"/>
              <a:t>并行可达性分析的条件</a:t>
            </a:r>
          </a:p>
        </p:txBody>
      </p:sp>
      <p:sp>
        <p:nvSpPr>
          <p:cNvPr id="3" name="内容占位符 2">
            <a:extLst>
              <a:ext uri="{FF2B5EF4-FFF2-40B4-BE49-F238E27FC236}">
                <a16:creationId xmlns:a16="http://schemas.microsoft.com/office/drawing/2014/main" id="{4A3F9677-082A-B845-ACCD-B836C455C55C}"/>
              </a:ext>
            </a:extLst>
          </p:cNvPr>
          <p:cNvSpPr>
            <a:spLocks noGrp="1"/>
          </p:cNvSpPr>
          <p:nvPr>
            <p:ph idx="1"/>
          </p:nvPr>
        </p:nvSpPr>
        <p:spPr/>
        <p:txBody>
          <a:bodyPr/>
          <a:lstStyle/>
          <a:p>
            <a:r>
              <a:rPr lang="zh-CN" altLang="en-US" dirty="0"/>
              <a:t>当且仅当以下两个条件同时满足时，会产生 “对象消失”的问题：</a:t>
            </a:r>
          </a:p>
          <a:p>
            <a:pPr lvl="1"/>
            <a:r>
              <a:rPr lang="zh-CN" altLang="en-US" dirty="0"/>
              <a:t>赋值器插入了一条或多条从黑色对象到白色对象的新引用 </a:t>
            </a:r>
            <a:r>
              <a:rPr lang="en-US" altLang="zh-CN" dirty="0"/>
              <a:t>--&gt; </a:t>
            </a:r>
            <a:r>
              <a:rPr lang="zh-CN" altLang="en-US" dirty="0"/>
              <a:t>增量更新</a:t>
            </a:r>
          </a:p>
          <a:p>
            <a:pPr lvl="1"/>
            <a:r>
              <a:rPr lang="zh-CN" altLang="en-US" dirty="0"/>
              <a:t>赋值器删除了全部从灰色对象到该白色对象的直接或间接引用 </a:t>
            </a:r>
            <a:r>
              <a:rPr lang="en-US" altLang="zh-CN" dirty="0"/>
              <a:t>--&gt; </a:t>
            </a:r>
            <a:r>
              <a:rPr lang="zh-CN" altLang="en-US" dirty="0"/>
              <a:t>原始快照（</a:t>
            </a:r>
            <a:r>
              <a:rPr lang="en-US" altLang="zh-CN" dirty="0"/>
              <a:t>SATB</a:t>
            </a:r>
            <a:r>
              <a:rPr lang="zh-CN" altLang="en-US" dirty="0"/>
              <a:t>）</a:t>
            </a:r>
            <a:endParaRPr lang="en-US" altLang="zh-CN" dirty="0"/>
          </a:p>
          <a:p>
            <a:endParaRPr lang="zh-CN" altLang="en-US" dirty="0"/>
          </a:p>
          <a:p>
            <a:endParaRPr kumimoji="1" lang="zh-CN" altLang="en-US" dirty="0"/>
          </a:p>
        </p:txBody>
      </p:sp>
      <p:pic>
        <p:nvPicPr>
          <p:cNvPr id="4" name="图片 3">
            <a:extLst>
              <a:ext uri="{FF2B5EF4-FFF2-40B4-BE49-F238E27FC236}">
                <a16:creationId xmlns:a16="http://schemas.microsoft.com/office/drawing/2014/main" id="{C8D4A6C6-0B21-B648-9AAD-22076B08BB6C}"/>
              </a:ext>
            </a:extLst>
          </p:cNvPr>
          <p:cNvPicPr>
            <a:picLocks noChangeAspect="1"/>
          </p:cNvPicPr>
          <p:nvPr/>
        </p:nvPicPr>
        <p:blipFill>
          <a:blip r:embed="rId2"/>
          <a:stretch>
            <a:fillRect/>
          </a:stretch>
        </p:blipFill>
        <p:spPr>
          <a:xfrm>
            <a:off x="2589212" y="3730273"/>
            <a:ext cx="3155925" cy="1843911"/>
          </a:xfrm>
          <a:prstGeom prst="rect">
            <a:avLst/>
          </a:prstGeom>
        </p:spPr>
      </p:pic>
      <p:pic>
        <p:nvPicPr>
          <p:cNvPr id="5" name="图片 4">
            <a:extLst>
              <a:ext uri="{FF2B5EF4-FFF2-40B4-BE49-F238E27FC236}">
                <a16:creationId xmlns:a16="http://schemas.microsoft.com/office/drawing/2014/main" id="{C643FD67-D569-8143-A628-78B7A073106F}"/>
              </a:ext>
            </a:extLst>
          </p:cNvPr>
          <p:cNvPicPr>
            <a:picLocks noChangeAspect="1"/>
          </p:cNvPicPr>
          <p:nvPr/>
        </p:nvPicPr>
        <p:blipFill>
          <a:blip r:embed="rId3"/>
          <a:stretch>
            <a:fillRect/>
          </a:stretch>
        </p:blipFill>
        <p:spPr>
          <a:xfrm>
            <a:off x="6203602" y="3730273"/>
            <a:ext cx="3185685" cy="1843911"/>
          </a:xfrm>
          <a:prstGeom prst="rect">
            <a:avLst/>
          </a:prstGeom>
        </p:spPr>
      </p:pic>
    </p:spTree>
    <p:extLst>
      <p:ext uri="{BB962C8B-B14F-4D97-AF65-F5344CB8AC3E}">
        <p14:creationId xmlns:p14="http://schemas.microsoft.com/office/powerpoint/2010/main" val="296458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56CC3-43E6-0C4A-AF80-A6B5AA2FD99C}"/>
              </a:ext>
            </a:extLst>
          </p:cNvPr>
          <p:cNvSpPr>
            <a:spLocks noGrp="1"/>
          </p:cNvSpPr>
          <p:nvPr>
            <p:ph type="title"/>
          </p:nvPr>
        </p:nvSpPr>
        <p:spPr/>
        <p:txBody>
          <a:bodyPr/>
          <a:lstStyle/>
          <a:p>
            <a:r>
              <a:rPr kumimoji="1" lang="en-US" altLang="zh-CN" dirty="0"/>
              <a:t>JVM</a:t>
            </a:r>
            <a:r>
              <a:rPr kumimoji="1" lang="zh-CN" altLang="en-US" dirty="0"/>
              <a:t> 家族</a:t>
            </a:r>
          </a:p>
        </p:txBody>
      </p:sp>
      <p:sp>
        <p:nvSpPr>
          <p:cNvPr id="3" name="内容占位符 2">
            <a:extLst>
              <a:ext uri="{FF2B5EF4-FFF2-40B4-BE49-F238E27FC236}">
                <a16:creationId xmlns:a16="http://schemas.microsoft.com/office/drawing/2014/main" id="{69F4B58C-D293-AC4B-8D6B-0968ED9FE5B2}"/>
              </a:ext>
            </a:extLst>
          </p:cNvPr>
          <p:cNvSpPr>
            <a:spLocks noGrp="1"/>
          </p:cNvSpPr>
          <p:nvPr>
            <p:ph idx="1"/>
          </p:nvPr>
        </p:nvSpPr>
        <p:spPr/>
        <p:txBody>
          <a:bodyPr/>
          <a:lstStyle/>
          <a:p>
            <a:r>
              <a:rPr kumimoji="1" lang="en-US" altLang="zh-CN" dirty="0"/>
              <a:t>1</a:t>
            </a:r>
            <a:r>
              <a:rPr kumimoji="1" lang="zh-CN" altLang="en-US" dirty="0"/>
              <a:t>、虚拟机的始祖  </a:t>
            </a:r>
            <a:r>
              <a:rPr kumimoji="1" lang="en-US" altLang="zh-CN" dirty="0"/>
              <a:t>Sun</a:t>
            </a:r>
            <a:r>
              <a:rPr kumimoji="1" lang="zh-CN" altLang="en-US" dirty="0"/>
              <a:t> </a:t>
            </a:r>
            <a:r>
              <a:rPr kumimoji="1" lang="en-US" altLang="zh-CN" dirty="0"/>
              <a:t>Class/Exact VM</a:t>
            </a:r>
          </a:p>
          <a:p>
            <a:r>
              <a:rPr kumimoji="1" lang="en-US" altLang="zh-CN" dirty="0"/>
              <a:t>2</a:t>
            </a:r>
            <a:r>
              <a:rPr kumimoji="1" lang="zh-CN" altLang="en-US" dirty="0"/>
              <a:t>、软硬合璧的  </a:t>
            </a:r>
            <a:r>
              <a:rPr kumimoji="1" lang="en-US" altLang="zh-CN" dirty="0"/>
              <a:t>BEA</a:t>
            </a:r>
            <a:r>
              <a:rPr kumimoji="1" lang="zh-CN" altLang="en-US" dirty="0"/>
              <a:t> </a:t>
            </a:r>
            <a:r>
              <a:rPr kumimoji="1" lang="en-US" altLang="zh-CN" dirty="0"/>
              <a:t>Liquid</a:t>
            </a:r>
            <a:r>
              <a:rPr kumimoji="1" lang="zh-CN" altLang="en-US" dirty="0"/>
              <a:t> </a:t>
            </a:r>
            <a:r>
              <a:rPr kumimoji="1" lang="en-US" altLang="zh-CN" dirty="0"/>
              <a:t>VM</a:t>
            </a:r>
            <a:r>
              <a:rPr kumimoji="1" lang="zh-CN" altLang="en-US" dirty="0"/>
              <a:t> </a:t>
            </a:r>
            <a:r>
              <a:rPr kumimoji="1" lang="en-US" altLang="zh-CN" dirty="0"/>
              <a:t>/</a:t>
            </a:r>
            <a:r>
              <a:rPr kumimoji="1" lang="zh-CN" altLang="en-US" dirty="0"/>
              <a:t> </a:t>
            </a:r>
            <a:r>
              <a:rPr kumimoji="1" lang="en-US" altLang="zh-CN" dirty="0"/>
              <a:t>Azul</a:t>
            </a:r>
            <a:r>
              <a:rPr kumimoji="1" lang="zh-CN" altLang="en-US" dirty="0"/>
              <a:t> </a:t>
            </a:r>
            <a:r>
              <a:rPr kumimoji="1" lang="en-US" altLang="zh-CN" dirty="0"/>
              <a:t>VM</a:t>
            </a:r>
          </a:p>
          <a:p>
            <a:r>
              <a:rPr kumimoji="1" lang="en-US" altLang="zh-CN" dirty="0"/>
              <a:t>3</a:t>
            </a:r>
            <a:r>
              <a:rPr kumimoji="1" lang="zh-CN" altLang="en-US" dirty="0"/>
              <a:t>、高性能的  </a:t>
            </a:r>
            <a:r>
              <a:rPr kumimoji="1" lang="en-US" altLang="zh-CN" dirty="0"/>
              <a:t>BEA</a:t>
            </a:r>
            <a:r>
              <a:rPr kumimoji="1" lang="zh-CN" altLang="en-US" dirty="0"/>
              <a:t> </a:t>
            </a:r>
            <a:r>
              <a:rPr kumimoji="1" lang="en-US" altLang="zh-CN" dirty="0" err="1"/>
              <a:t>JRockit</a:t>
            </a:r>
            <a:r>
              <a:rPr kumimoji="1" lang="en-US" altLang="zh-CN" dirty="0"/>
              <a:t>/ IBM J9 VM</a:t>
            </a:r>
          </a:p>
          <a:p>
            <a:r>
              <a:rPr kumimoji="1" lang="en-US" altLang="zh-CN" dirty="0"/>
              <a:t>4</a:t>
            </a:r>
            <a:r>
              <a:rPr kumimoji="1" lang="zh-CN" altLang="en-US" dirty="0"/>
              <a:t>、现在的王者  </a:t>
            </a:r>
            <a:r>
              <a:rPr kumimoji="1" lang="en-US" altLang="zh-CN" dirty="0" err="1"/>
              <a:t>HotSpot</a:t>
            </a:r>
            <a:endParaRPr kumimoji="1" lang="en-US" altLang="zh-CN" dirty="0"/>
          </a:p>
          <a:p>
            <a:r>
              <a:rPr kumimoji="1" lang="en-US" altLang="zh-CN" dirty="0"/>
              <a:t>5</a:t>
            </a:r>
            <a:r>
              <a:rPr kumimoji="1" lang="zh-CN" altLang="en-US" dirty="0"/>
              <a:t>、跨语言全栈的 </a:t>
            </a:r>
            <a:r>
              <a:rPr kumimoji="1" lang="en-US" altLang="zh-CN" dirty="0" err="1"/>
              <a:t>Graal</a:t>
            </a:r>
            <a:r>
              <a:rPr kumimoji="1" lang="zh-CN" altLang="en-US" dirty="0"/>
              <a:t> </a:t>
            </a:r>
            <a:r>
              <a:rPr kumimoji="1" lang="en-US" altLang="zh-CN" dirty="0"/>
              <a:t>VM</a:t>
            </a:r>
          </a:p>
          <a:p>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704916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26C58-66D6-3840-9546-62B6CA442083}"/>
              </a:ext>
            </a:extLst>
          </p:cNvPr>
          <p:cNvSpPr>
            <a:spLocks noGrp="1"/>
          </p:cNvSpPr>
          <p:nvPr>
            <p:ph type="title"/>
          </p:nvPr>
        </p:nvSpPr>
        <p:spPr/>
        <p:txBody>
          <a:bodyPr/>
          <a:lstStyle/>
          <a:p>
            <a:r>
              <a:rPr kumimoji="1" lang="zh-CN" altLang="en-US" dirty="0"/>
              <a:t>垃圾收集器</a:t>
            </a:r>
          </a:p>
        </p:txBody>
      </p:sp>
      <p:pic>
        <p:nvPicPr>
          <p:cNvPr id="4" name="内容占位符 3">
            <a:extLst>
              <a:ext uri="{FF2B5EF4-FFF2-40B4-BE49-F238E27FC236}">
                <a16:creationId xmlns:a16="http://schemas.microsoft.com/office/drawing/2014/main" id="{D95B8463-14E1-4A48-9DFD-8E93B765A08E}"/>
              </a:ext>
            </a:extLst>
          </p:cNvPr>
          <p:cNvPicPr>
            <a:picLocks noGrp="1" noChangeAspect="1"/>
          </p:cNvPicPr>
          <p:nvPr>
            <p:ph idx="1"/>
          </p:nvPr>
        </p:nvPicPr>
        <p:blipFill>
          <a:blip r:embed="rId2"/>
          <a:stretch>
            <a:fillRect/>
          </a:stretch>
        </p:blipFill>
        <p:spPr>
          <a:xfrm>
            <a:off x="4964527" y="2133600"/>
            <a:ext cx="4164771" cy="3778250"/>
          </a:xfrm>
          <a:prstGeom prst="rect">
            <a:avLst/>
          </a:prstGeom>
        </p:spPr>
      </p:pic>
    </p:spTree>
    <p:extLst>
      <p:ext uri="{BB962C8B-B14F-4D97-AF65-F5344CB8AC3E}">
        <p14:creationId xmlns:p14="http://schemas.microsoft.com/office/powerpoint/2010/main" val="1480263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3B8D03-E315-7348-914B-760AD81C4060}"/>
              </a:ext>
            </a:extLst>
          </p:cNvPr>
          <p:cNvSpPr>
            <a:spLocks noGrp="1"/>
          </p:cNvSpPr>
          <p:nvPr>
            <p:ph type="title"/>
          </p:nvPr>
        </p:nvSpPr>
        <p:spPr/>
        <p:txBody>
          <a:bodyPr/>
          <a:lstStyle/>
          <a:p>
            <a:r>
              <a:rPr kumimoji="1" lang="zh-CN" altLang="en-US" dirty="0"/>
              <a:t>新生代垃圾收集器</a:t>
            </a:r>
          </a:p>
        </p:txBody>
      </p:sp>
      <p:sp>
        <p:nvSpPr>
          <p:cNvPr id="3" name="内容占位符 2">
            <a:extLst>
              <a:ext uri="{FF2B5EF4-FFF2-40B4-BE49-F238E27FC236}">
                <a16:creationId xmlns:a16="http://schemas.microsoft.com/office/drawing/2014/main" id="{CAD955D1-85F5-0C4F-8D10-AD9B1F4232E9}"/>
              </a:ext>
            </a:extLst>
          </p:cNvPr>
          <p:cNvSpPr>
            <a:spLocks noGrp="1"/>
          </p:cNvSpPr>
          <p:nvPr>
            <p:ph idx="1"/>
          </p:nvPr>
        </p:nvSpPr>
        <p:spPr/>
        <p:txBody>
          <a:bodyPr/>
          <a:lstStyle/>
          <a:p>
            <a:r>
              <a:rPr kumimoji="1" lang="en" altLang="zh-CN" dirty="0"/>
              <a:t>Serial</a:t>
            </a:r>
            <a:r>
              <a:rPr kumimoji="1" lang="zh-CN" altLang="en-US" dirty="0"/>
              <a:t>：</a:t>
            </a:r>
            <a:r>
              <a:rPr lang="zh-CN" altLang="en-US" dirty="0"/>
              <a:t>单线程，并且必须暂停其他工作线程直到收集结束。</a:t>
            </a:r>
            <a:endParaRPr kumimoji="1" lang="en" altLang="zh-CN" dirty="0"/>
          </a:p>
          <a:p>
            <a:r>
              <a:rPr kumimoji="1" lang="en" altLang="zh-CN" dirty="0" err="1"/>
              <a:t>ParNew</a:t>
            </a:r>
            <a:r>
              <a:rPr kumimoji="1" lang="zh-CN" altLang="en-US" dirty="0"/>
              <a:t>：</a:t>
            </a:r>
            <a:r>
              <a:rPr lang="zh-CN" altLang="en-US" dirty="0"/>
              <a:t>实质上是</a:t>
            </a:r>
            <a:r>
              <a:rPr lang="en" altLang="zh-CN" dirty="0"/>
              <a:t>Serial</a:t>
            </a:r>
            <a:r>
              <a:rPr lang="zh-CN" altLang="en-US" dirty="0"/>
              <a:t>收集器的多线程版本</a:t>
            </a:r>
            <a:endParaRPr kumimoji="1" lang="en" altLang="zh-CN" dirty="0"/>
          </a:p>
          <a:p>
            <a:r>
              <a:rPr kumimoji="1" lang="en" altLang="zh-CN" dirty="0"/>
              <a:t>Parallel Scavenge</a:t>
            </a:r>
            <a:r>
              <a:rPr kumimoji="1" lang="zh-CN" altLang="en-US" dirty="0"/>
              <a:t>：</a:t>
            </a:r>
            <a:r>
              <a:rPr lang="zh-CN" altLang="en-US" dirty="0"/>
              <a:t>一款吞吐量优先来设计的新生代收集器，吞吐量 </a:t>
            </a:r>
            <a:r>
              <a:rPr lang="en-US" altLang="zh-CN" dirty="0"/>
              <a:t>= </a:t>
            </a:r>
            <a:r>
              <a:rPr lang="zh-CN" altLang="en-US" dirty="0"/>
              <a:t>运行用户代码时间 </a:t>
            </a:r>
            <a:r>
              <a:rPr lang="en-US" altLang="zh-CN" dirty="0"/>
              <a:t>/ (</a:t>
            </a:r>
            <a:r>
              <a:rPr lang="zh-CN" altLang="en-US" dirty="0"/>
              <a:t>运行用户代码时间 </a:t>
            </a:r>
            <a:r>
              <a:rPr lang="en-US" altLang="zh-CN" dirty="0"/>
              <a:t>+ </a:t>
            </a:r>
            <a:r>
              <a:rPr lang="zh-CN" altLang="en-US" dirty="0"/>
              <a:t>运行垃圾收集器时间</a:t>
            </a:r>
            <a:r>
              <a:rPr lang="en-US" altLang="zh-CN" dirty="0"/>
              <a:t>)</a:t>
            </a:r>
            <a:r>
              <a:rPr lang="zh-CN" altLang="en-US" dirty="0"/>
              <a:t>，适合后台运算而不需要太多交互的分析任务</a:t>
            </a:r>
            <a:endParaRPr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B59718D9-F16B-BE42-AD13-9CAACA874559}"/>
              </a:ext>
            </a:extLst>
          </p:cNvPr>
          <p:cNvPicPr>
            <a:picLocks noChangeAspect="1"/>
          </p:cNvPicPr>
          <p:nvPr/>
        </p:nvPicPr>
        <p:blipFill>
          <a:blip r:embed="rId2"/>
          <a:stretch>
            <a:fillRect/>
          </a:stretch>
        </p:blipFill>
        <p:spPr>
          <a:xfrm>
            <a:off x="376510" y="4056782"/>
            <a:ext cx="5609281" cy="1482277"/>
          </a:xfrm>
          <a:prstGeom prst="rect">
            <a:avLst/>
          </a:prstGeom>
        </p:spPr>
      </p:pic>
      <p:pic>
        <p:nvPicPr>
          <p:cNvPr id="5" name="图片 4">
            <a:extLst>
              <a:ext uri="{FF2B5EF4-FFF2-40B4-BE49-F238E27FC236}">
                <a16:creationId xmlns:a16="http://schemas.microsoft.com/office/drawing/2014/main" id="{103723A7-FECB-B74C-B440-ADFF7A9DE24D}"/>
              </a:ext>
            </a:extLst>
          </p:cNvPr>
          <p:cNvPicPr>
            <a:picLocks noChangeAspect="1"/>
          </p:cNvPicPr>
          <p:nvPr/>
        </p:nvPicPr>
        <p:blipFill>
          <a:blip r:embed="rId3"/>
          <a:stretch>
            <a:fillRect/>
          </a:stretch>
        </p:blipFill>
        <p:spPr>
          <a:xfrm>
            <a:off x="6206211" y="4022411"/>
            <a:ext cx="5845103" cy="1515397"/>
          </a:xfrm>
          <a:prstGeom prst="rect">
            <a:avLst/>
          </a:prstGeom>
        </p:spPr>
      </p:pic>
    </p:spTree>
    <p:extLst>
      <p:ext uri="{BB962C8B-B14F-4D97-AF65-F5344CB8AC3E}">
        <p14:creationId xmlns:p14="http://schemas.microsoft.com/office/powerpoint/2010/main" val="2860339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C5CE0-22B7-6543-8612-3A4C3E48EC7E}"/>
              </a:ext>
            </a:extLst>
          </p:cNvPr>
          <p:cNvSpPr>
            <a:spLocks noGrp="1"/>
          </p:cNvSpPr>
          <p:nvPr>
            <p:ph type="title"/>
          </p:nvPr>
        </p:nvSpPr>
        <p:spPr/>
        <p:txBody>
          <a:bodyPr/>
          <a:lstStyle/>
          <a:p>
            <a:r>
              <a:rPr kumimoji="1" lang="zh-CN" altLang="en-US" dirty="0"/>
              <a:t>老年代垃圾收集器</a:t>
            </a:r>
          </a:p>
        </p:txBody>
      </p:sp>
      <p:sp>
        <p:nvSpPr>
          <p:cNvPr id="3" name="内容占位符 2">
            <a:extLst>
              <a:ext uri="{FF2B5EF4-FFF2-40B4-BE49-F238E27FC236}">
                <a16:creationId xmlns:a16="http://schemas.microsoft.com/office/drawing/2014/main" id="{C422246C-EDC6-694A-85DB-D70A52B3533F}"/>
              </a:ext>
            </a:extLst>
          </p:cNvPr>
          <p:cNvSpPr>
            <a:spLocks noGrp="1"/>
          </p:cNvSpPr>
          <p:nvPr>
            <p:ph idx="1"/>
          </p:nvPr>
        </p:nvSpPr>
        <p:spPr/>
        <p:txBody>
          <a:bodyPr/>
          <a:lstStyle/>
          <a:p>
            <a:r>
              <a:rPr kumimoji="1" lang="en" altLang="zh-CN" dirty="0"/>
              <a:t>Serial Old (MSC)</a:t>
            </a:r>
            <a:r>
              <a:rPr kumimoji="1" lang="zh-CN" altLang="en-US" dirty="0"/>
              <a:t>：</a:t>
            </a:r>
            <a:r>
              <a:rPr lang="en" altLang="zh-CN" dirty="0"/>
              <a:t>Serial </a:t>
            </a:r>
            <a:r>
              <a:rPr lang="zh-CN" altLang="en-US" dirty="0"/>
              <a:t>收集器的老年代版本，同样是单线程收集器，使用标记整理算法，供</a:t>
            </a:r>
            <a:r>
              <a:rPr lang="en" altLang="zh-CN" dirty="0" err="1"/>
              <a:t>HotSpot</a:t>
            </a:r>
            <a:r>
              <a:rPr lang="zh-CN" altLang="en-US" dirty="0"/>
              <a:t>在客户端模式下使用</a:t>
            </a:r>
            <a:endParaRPr lang="en-US" altLang="zh-CN" dirty="0"/>
          </a:p>
          <a:p>
            <a:r>
              <a:rPr lang="en" altLang="zh-CN" dirty="0"/>
              <a:t>Parallel Old</a:t>
            </a:r>
            <a:r>
              <a:rPr lang="zh-CN" altLang="en-US" dirty="0"/>
              <a:t>：</a:t>
            </a:r>
            <a:r>
              <a:rPr lang="en" altLang="zh-CN" dirty="0"/>
              <a:t>Parallel Scavenge </a:t>
            </a:r>
            <a:r>
              <a:rPr lang="zh-CN" altLang="en-US" dirty="0"/>
              <a:t>收集器的老年代版本，支持多线程并发收集，基于标记整理算法。</a:t>
            </a:r>
            <a:endParaRPr lang="en-US" altLang="zh-CN" dirty="0"/>
          </a:p>
          <a:p>
            <a:r>
              <a:rPr lang="en" altLang="zh-CN" dirty="0"/>
              <a:t>Concurrent Mark Sweep </a:t>
            </a:r>
            <a:r>
              <a:rPr lang="zh-CN" altLang="en" dirty="0"/>
              <a:t>（</a:t>
            </a:r>
            <a:r>
              <a:rPr lang="en" altLang="zh-CN" dirty="0"/>
              <a:t>CMS</a:t>
            </a:r>
            <a:r>
              <a:rPr lang="zh-CN" altLang="en" dirty="0"/>
              <a:t>）</a:t>
            </a:r>
            <a:r>
              <a:rPr lang="zh-CN" altLang="en-US" dirty="0"/>
              <a:t>：是一种以获取最短回收停顿时间为目标的收集器。因为关注服务的响应速度，</a:t>
            </a:r>
            <a:r>
              <a:rPr lang="en" altLang="zh-CN" dirty="0"/>
              <a:t>CMS</a:t>
            </a:r>
            <a:r>
              <a:rPr lang="zh-CN" altLang="en-US" dirty="0"/>
              <a:t>非常符合基于浏览器的</a:t>
            </a:r>
            <a:r>
              <a:rPr lang="en" altLang="zh-CN" dirty="0"/>
              <a:t>B/S</a:t>
            </a:r>
            <a:r>
              <a:rPr lang="zh-CN" altLang="en-US" dirty="0"/>
              <a:t>系统服务端的需求。</a:t>
            </a:r>
            <a:endParaRPr kumimoji="1" lang="zh-CN" altLang="en-US" dirty="0"/>
          </a:p>
        </p:txBody>
      </p:sp>
      <p:pic>
        <p:nvPicPr>
          <p:cNvPr id="4" name="图片 3">
            <a:extLst>
              <a:ext uri="{FF2B5EF4-FFF2-40B4-BE49-F238E27FC236}">
                <a16:creationId xmlns:a16="http://schemas.microsoft.com/office/drawing/2014/main" id="{F9229CA4-8E07-3740-978E-E4E0769EE0F0}"/>
              </a:ext>
            </a:extLst>
          </p:cNvPr>
          <p:cNvPicPr>
            <a:picLocks noChangeAspect="1"/>
          </p:cNvPicPr>
          <p:nvPr/>
        </p:nvPicPr>
        <p:blipFill>
          <a:blip r:embed="rId2"/>
          <a:stretch>
            <a:fillRect/>
          </a:stretch>
        </p:blipFill>
        <p:spPr>
          <a:xfrm>
            <a:off x="2992628" y="4477138"/>
            <a:ext cx="7559548" cy="2077820"/>
          </a:xfrm>
          <a:prstGeom prst="rect">
            <a:avLst/>
          </a:prstGeom>
        </p:spPr>
      </p:pic>
    </p:spTree>
    <p:extLst>
      <p:ext uri="{BB962C8B-B14F-4D97-AF65-F5344CB8AC3E}">
        <p14:creationId xmlns:p14="http://schemas.microsoft.com/office/powerpoint/2010/main" val="3622838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1F189-D323-1B41-8191-94058283DD9C}"/>
              </a:ext>
            </a:extLst>
          </p:cNvPr>
          <p:cNvSpPr>
            <a:spLocks noGrp="1"/>
          </p:cNvSpPr>
          <p:nvPr>
            <p:ph type="title"/>
          </p:nvPr>
        </p:nvSpPr>
        <p:spPr/>
        <p:txBody>
          <a:bodyPr/>
          <a:lstStyle/>
          <a:p>
            <a:r>
              <a:rPr kumimoji="1" lang="en-US" altLang="zh-CN" dirty="0"/>
              <a:t>CMS</a:t>
            </a:r>
            <a:endParaRPr kumimoji="1" lang="zh-CN" altLang="en-US" dirty="0"/>
          </a:p>
        </p:txBody>
      </p:sp>
      <p:sp>
        <p:nvSpPr>
          <p:cNvPr id="3" name="内容占位符 2">
            <a:extLst>
              <a:ext uri="{FF2B5EF4-FFF2-40B4-BE49-F238E27FC236}">
                <a16:creationId xmlns:a16="http://schemas.microsoft.com/office/drawing/2014/main" id="{DEF5D94C-3069-6244-83F5-C15659DD306A}"/>
              </a:ext>
            </a:extLst>
          </p:cNvPr>
          <p:cNvSpPr>
            <a:spLocks noGrp="1"/>
          </p:cNvSpPr>
          <p:nvPr>
            <p:ph idx="1"/>
          </p:nvPr>
        </p:nvSpPr>
        <p:spPr>
          <a:xfrm>
            <a:off x="2589212" y="1435608"/>
            <a:ext cx="8264716" cy="3328416"/>
          </a:xfrm>
        </p:spPr>
        <p:txBody>
          <a:bodyPr>
            <a:normAutofit fontScale="92500" lnSpcReduction="10000"/>
          </a:bodyPr>
          <a:lstStyle/>
          <a:p>
            <a:r>
              <a:rPr lang="en" altLang="zh-CN" dirty="0"/>
              <a:t>CMS </a:t>
            </a:r>
            <a:r>
              <a:rPr lang="zh-CN" altLang="en-US" dirty="0"/>
              <a:t>使用标记清除算法。这个过程分为</a:t>
            </a:r>
            <a:r>
              <a:rPr lang="en-US" altLang="zh-CN" dirty="0"/>
              <a:t>4</a:t>
            </a:r>
            <a:r>
              <a:rPr lang="zh-CN" altLang="en-US" dirty="0"/>
              <a:t>个步骤：</a:t>
            </a:r>
          </a:p>
          <a:p>
            <a:pPr lvl="1"/>
            <a:r>
              <a:rPr lang="zh-CN" altLang="en-US" dirty="0"/>
              <a:t>初始标记，需要停顿，只是标记一下</a:t>
            </a:r>
            <a:r>
              <a:rPr lang="en" altLang="zh-CN" dirty="0"/>
              <a:t>GC Roots</a:t>
            </a:r>
            <a:r>
              <a:rPr lang="zh-CN" altLang="en-US" dirty="0"/>
              <a:t>能直接关联的对象，速度快。</a:t>
            </a:r>
          </a:p>
          <a:p>
            <a:pPr lvl="1"/>
            <a:r>
              <a:rPr lang="zh-CN" altLang="en-US" dirty="0"/>
              <a:t>并发标记，从</a:t>
            </a:r>
            <a:r>
              <a:rPr lang="en" altLang="zh-CN" dirty="0"/>
              <a:t>GC Roots </a:t>
            </a:r>
            <a:r>
              <a:rPr lang="zh-CN" altLang="en-US" dirty="0"/>
              <a:t>直接关联对象开始遍历整个对象图的过程。耗时长，但不需要停顿。</a:t>
            </a:r>
          </a:p>
          <a:p>
            <a:pPr lvl="1"/>
            <a:r>
              <a:rPr lang="zh-CN" altLang="en-US" dirty="0"/>
              <a:t>重新标记，需要停顿，修正并发标记期间发生变动的部分对象的标记记录。</a:t>
            </a:r>
          </a:p>
          <a:p>
            <a:pPr lvl="1"/>
            <a:r>
              <a:rPr lang="zh-CN" altLang="en-US" dirty="0"/>
              <a:t>并发清除，可以并发清除，不需要移动对象。</a:t>
            </a:r>
          </a:p>
          <a:p>
            <a:r>
              <a:rPr lang="zh-CN" altLang="en-US" dirty="0"/>
              <a:t>缺点：</a:t>
            </a:r>
          </a:p>
          <a:p>
            <a:pPr lvl="1"/>
            <a:r>
              <a:rPr lang="zh-CN" altLang="en-US" dirty="0"/>
              <a:t>对处理器资源非常敏感</a:t>
            </a:r>
          </a:p>
          <a:p>
            <a:pPr lvl="1"/>
            <a:r>
              <a:rPr lang="zh-CN" altLang="en-US" dirty="0"/>
              <a:t>无法处理浮动垃圾，有可能触发</a:t>
            </a:r>
            <a:r>
              <a:rPr lang="en" altLang="zh-CN" dirty="0"/>
              <a:t>Full GC</a:t>
            </a:r>
          </a:p>
          <a:p>
            <a:pPr lvl="1"/>
            <a:r>
              <a:rPr lang="zh-CN" altLang="en-US" dirty="0"/>
              <a:t>会产生大量空间碎片。</a:t>
            </a:r>
          </a:p>
          <a:p>
            <a:endParaRPr kumimoji="1" lang="zh-CN" altLang="en-US" dirty="0"/>
          </a:p>
        </p:txBody>
      </p:sp>
      <p:pic>
        <p:nvPicPr>
          <p:cNvPr id="4" name="图片 3">
            <a:extLst>
              <a:ext uri="{FF2B5EF4-FFF2-40B4-BE49-F238E27FC236}">
                <a16:creationId xmlns:a16="http://schemas.microsoft.com/office/drawing/2014/main" id="{62CEA9D1-15B2-4945-A46A-F194125A4FAD}"/>
              </a:ext>
            </a:extLst>
          </p:cNvPr>
          <p:cNvPicPr>
            <a:picLocks noChangeAspect="1"/>
          </p:cNvPicPr>
          <p:nvPr/>
        </p:nvPicPr>
        <p:blipFill>
          <a:blip r:embed="rId2"/>
          <a:stretch>
            <a:fillRect/>
          </a:stretch>
        </p:blipFill>
        <p:spPr>
          <a:xfrm>
            <a:off x="2589212" y="4696157"/>
            <a:ext cx="7427722" cy="1923321"/>
          </a:xfrm>
          <a:prstGeom prst="rect">
            <a:avLst/>
          </a:prstGeom>
        </p:spPr>
      </p:pic>
    </p:spTree>
    <p:extLst>
      <p:ext uri="{BB962C8B-B14F-4D97-AF65-F5344CB8AC3E}">
        <p14:creationId xmlns:p14="http://schemas.microsoft.com/office/powerpoint/2010/main" val="1947457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41FE-7FDB-6049-AA24-D8C34481CAB2}"/>
              </a:ext>
            </a:extLst>
          </p:cNvPr>
          <p:cNvSpPr>
            <a:spLocks noGrp="1"/>
          </p:cNvSpPr>
          <p:nvPr>
            <p:ph type="title"/>
          </p:nvPr>
        </p:nvSpPr>
        <p:spPr/>
        <p:txBody>
          <a:bodyPr/>
          <a:lstStyle/>
          <a:p>
            <a:r>
              <a:rPr kumimoji="1" lang="zh-CN" altLang="en-US" dirty="0"/>
              <a:t>垃圾收集器历史上的里程碑：</a:t>
            </a:r>
            <a:r>
              <a:rPr kumimoji="1" lang="en-US" altLang="zh-CN" dirty="0"/>
              <a:t>G1</a:t>
            </a:r>
            <a:endParaRPr kumimoji="1" lang="zh-CN" altLang="en-US" dirty="0"/>
          </a:p>
        </p:txBody>
      </p:sp>
      <p:sp>
        <p:nvSpPr>
          <p:cNvPr id="3" name="内容占位符 2">
            <a:extLst>
              <a:ext uri="{FF2B5EF4-FFF2-40B4-BE49-F238E27FC236}">
                <a16:creationId xmlns:a16="http://schemas.microsoft.com/office/drawing/2014/main" id="{01646739-284B-1E49-BD80-451C63C52BE4}"/>
              </a:ext>
            </a:extLst>
          </p:cNvPr>
          <p:cNvSpPr>
            <a:spLocks noGrp="1"/>
          </p:cNvSpPr>
          <p:nvPr>
            <p:ph idx="1"/>
          </p:nvPr>
        </p:nvSpPr>
        <p:spPr/>
        <p:txBody>
          <a:bodyPr>
            <a:normAutofit fontScale="92500" lnSpcReduction="20000"/>
          </a:bodyPr>
          <a:lstStyle/>
          <a:p>
            <a:r>
              <a:rPr lang="en" altLang="zh-CN" dirty="0"/>
              <a:t>Garbage First </a:t>
            </a:r>
            <a:r>
              <a:rPr lang="zh-CN" altLang="en-US" dirty="0"/>
              <a:t>面向局部收集的设计思想和基于</a:t>
            </a:r>
            <a:r>
              <a:rPr lang="en" altLang="zh-CN" dirty="0"/>
              <a:t>Region</a:t>
            </a:r>
            <a:r>
              <a:rPr lang="zh-CN" altLang="en-US" dirty="0"/>
              <a:t>的内存布局形式。</a:t>
            </a:r>
          </a:p>
          <a:p>
            <a:r>
              <a:rPr lang="en" altLang="zh-CN" dirty="0"/>
              <a:t>G1 </a:t>
            </a:r>
            <a:r>
              <a:rPr lang="zh-CN" altLang="en-US" dirty="0"/>
              <a:t>是一款面向服务端应用的垃圾收集器。</a:t>
            </a:r>
            <a:r>
              <a:rPr lang="en" altLang="zh-CN" dirty="0"/>
              <a:t>JDK 9 </a:t>
            </a:r>
            <a:r>
              <a:rPr lang="zh-CN" altLang="en-US" dirty="0"/>
              <a:t>后成为默认的服务端模式收集器。</a:t>
            </a:r>
          </a:p>
          <a:p>
            <a:r>
              <a:rPr lang="zh-CN" altLang="en-US" dirty="0"/>
              <a:t>把对划分为多个相等的独立区域，每个区域都可以根据需要扮演新生代的</a:t>
            </a:r>
            <a:r>
              <a:rPr lang="en" altLang="zh-CN" dirty="0"/>
              <a:t>Eden</a:t>
            </a:r>
            <a:r>
              <a:rPr lang="zh-CN" altLang="en-US" dirty="0"/>
              <a:t>空间、</a:t>
            </a:r>
            <a:r>
              <a:rPr lang="en" altLang="zh-CN" dirty="0"/>
              <a:t>Survivor </a:t>
            </a:r>
            <a:r>
              <a:rPr lang="zh-CN" altLang="en-US" dirty="0"/>
              <a:t>空间、或者老年代空间。收集器可以对扮演不同角色的区域采取不同策略去处理。</a:t>
            </a:r>
            <a:endParaRPr lang="en-US" altLang="zh-CN" dirty="0"/>
          </a:p>
          <a:p>
            <a:r>
              <a:rPr lang="zh-CN" altLang="en-US" dirty="0"/>
              <a:t>用 </a:t>
            </a:r>
            <a:r>
              <a:rPr lang="en" altLang="zh-CN" dirty="0"/>
              <a:t>Humongous</a:t>
            </a:r>
            <a:r>
              <a:rPr lang="zh-CN" altLang="en-US" dirty="0"/>
              <a:t>区域来存储大对象（超过区域容量一半的对象），</a:t>
            </a:r>
            <a:r>
              <a:rPr lang="en" altLang="zh-CN" dirty="0"/>
              <a:t>G1</a:t>
            </a:r>
            <a:r>
              <a:rPr lang="zh-CN" altLang="en-US" dirty="0"/>
              <a:t>把大多数</a:t>
            </a:r>
            <a:r>
              <a:rPr lang="en" altLang="zh-CN" dirty="0"/>
              <a:t>Humongous</a:t>
            </a:r>
            <a:r>
              <a:rPr lang="zh-CN" altLang="en-US" dirty="0"/>
              <a:t>区域作为老年代的一部分来进行看待。</a:t>
            </a:r>
            <a:endParaRPr lang="en-US" altLang="zh-CN" dirty="0"/>
          </a:p>
          <a:p>
            <a:r>
              <a:rPr kumimoji="1" lang="zh-CN" altLang="en-US" dirty="0"/>
              <a:t>可以进行有计划的垃圾回收，具体思路是跟踪区域里垃圾的堆积价值，进行优先级回收。</a:t>
            </a:r>
            <a:endParaRPr kumimoji="1" lang="en-US" altLang="zh-CN" dirty="0"/>
          </a:p>
          <a:p>
            <a:r>
              <a:rPr lang="zh-CN" altLang="en-US" dirty="0"/>
              <a:t>缺点：</a:t>
            </a:r>
          </a:p>
          <a:p>
            <a:pPr lvl="1"/>
            <a:r>
              <a:rPr lang="zh-CN" altLang="en-US" dirty="0"/>
              <a:t>记忆集</a:t>
            </a:r>
            <a:r>
              <a:rPr lang="en-US" altLang="zh-CN" dirty="0"/>
              <a:t>/</a:t>
            </a:r>
            <a:r>
              <a:rPr lang="zh-CN" altLang="en-US" dirty="0"/>
              <a:t>卡表复杂</a:t>
            </a:r>
          </a:p>
          <a:p>
            <a:pPr lvl="1"/>
            <a:r>
              <a:rPr lang="en" altLang="zh-CN" dirty="0"/>
              <a:t>G1</a:t>
            </a:r>
            <a:r>
              <a:rPr lang="zh-CN" altLang="en-US" dirty="0"/>
              <a:t>额外内存耗费大约是堆的</a:t>
            </a:r>
            <a:r>
              <a:rPr lang="en-US" altLang="zh-CN" dirty="0"/>
              <a:t>10%-20%</a:t>
            </a:r>
          </a:p>
          <a:p>
            <a:pPr lvl="1"/>
            <a:r>
              <a:rPr lang="zh-CN" altLang="en-US" dirty="0"/>
              <a:t>还是会有</a:t>
            </a:r>
            <a:r>
              <a:rPr lang="en" altLang="zh-CN" dirty="0"/>
              <a:t>Full GC</a:t>
            </a:r>
          </a:p>
          <a:p>
            <a:endParaRPr kumimoji="1" lang="zh-CN" altLang="en-US" dirty="0"/>
          </a:p>
        </p:txBody>
      </p:sp>
    </p:spTree>
    <p:extLst>
      <p:ext uri="{BB962C8B-B14F-4D97-AF65-F5344CB8AC3E}">
        <p14:creationId xmlns:p14="http://schemas.microsoft.com/office/powerpoint/2010/main" val="2095075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375FA-8F43-F341-9384-44BBDB1673DF}"/>
              </a:ext>
            </a:extLst>
          </p:cNvPr>
          <p:cNvSpPr>
            <a:spLocks noGrp="1"/>
          </p:cNvSpPr>
          <p:nvPr>
            <p:ph type="title"/>
          </p:nvPr>
        </p:nvSpPr>
        <p:spPr/>
        <p:txBody>
          <a:bodyPr/>
          <a:lstStyle/>
          <a:p>
            <a:r>
              <a:rPr kumimoji="1" lang="en-US" altLang="zh-CN" dirty="0"/>
              <a:t>G1</a:t>
            </a:r>
            <a:r>
              <a:rPr kumimoji="1" lang="zh-CN" altLang="en-US" dirty="0"/>
              <a:t>的垃圾收集过程</a:t>
            </a:r>
          </a:p>
        </p:txBody>
      </p:sp>
      <p:sp>
        <p:nvSpPr>
          <p:cNvPr id="3" name="内容占位符 2">
            <a:extLst>
              <a:ext uri="{FF2B5EF4-FFF2-40B4-BE49-F238E27FC236}">
                <a16:creationId xmlns:a16="http://schemas.microsoft.com/office/drawing/2014/main" id="{7B162CE2-40CA-4B4B-BAA0-2264E07606D2}"/>
              </a:ext>
            </a:extLst>
          </p:cNvPr>
          <p:cNvSpPr>
            <a:spLocks noGrp="1"/>
          </p:cNvSpPr>
          <p:nvPr>
            <p:ph idx="1"/>
          </p:nvPr>
        </p:nvSpPr>
        <p:spPr/>
        <p:txBody>
          <a:bodyPr/>
          <a:lstStyle/>
          <a:p>
            <a:r>
              <a:rPr kumimoji="1" lang="zh-CN" altLang="en-US" dirty="0"/>
              <a:t>初始标记：</a:t>
            </a:r>
            <a:r>
              <a:rPr lang="zh-CN" altLang="en-US" dirty="0"/>
              <a:t>标记</a:t>
            </a:r>
            <a:r>
              <a:rPr lang="en" altLang="zh-CN" dirty="0"/>
              <a:t>GC Roots</a:t>
            </a:r>
            <a:r>
              <a:rPr lang="zh-CN" altLang="en-US" dirty="0"/>
              <a:t>能直接关联到的对象，并且修改</a:t>
            </a:r>
            <a:r>
              <a:rPr lang="en" altLang="zh-CN" dirty="0"/>
              <a:t>TAMS</a:t>
            </a:r>
            <a:r>
              <a:rPr lang="zh-CN" altLang="en-US" dirty="0"/>
              <a:t>指针的值。需要停顿用户线程，但是耗时很短。</a:t>
            </a:r>
            <a:endParaRPr kumimoji="1" lang="en-US" altLang="zh-CN" dirty="0"/>
          </a:p>
          <a:p>
            <a:r>
              <a:rPr kumimoji="1" lang="zh-CN" altLang="en-US" dirty="0"/>
              <a:t>并发标记：</a:t>
            </a:r>
            <a:r>
              <a:rPr lang="en" altLang="zh-CN" dirty="0"/>
              <a:t> GC Roots </a:t>
            </a:r>
            <a:r>
              <a:rPr lang="zh-CN" altLang="en-US" dirty="0"/>
              <a:t>开始对堆中对象进行可达性分析，找出要回收的对象，这阶段耗时长。使用原始快照（ </a:t>
            </a:r>
            <a:r>
              <a:rPr lang="en" altLang="zh-CN" dirty="0"/>
              <a:t>SATB</a:t>
            </a:r>
            <a:r>
              <a:rPr lang="zh-CN" altLang="en" dirty="0"/>
              <a:t>）</a:t>
            </a:r>
            <a:r>
              <a:rPr lang="zh-CN" altLang="en-US" dirty="0"/>
              <a:t>来保证并发的可达性分析。</a:t>
            </a:r>
            <a:endParaRPr kumimoji="1" lang="en-US" altLang="zh-CN" dirty="0"/>
          </a:p>
          <a:p>
            <a:r>
              <a:rPr kumimoji="1" lang="zh-CN" altLang="en-US" dirty="0"/>
              <a:t>最终标记：</a:t>
            </a:r>
            <a:r>
              <a:rPr lang="zh-CN" altLang="en-US" dirty="0"/>
              <a:t>暂停用户线程做并发标记结束后遗留下来的最后那少量的</a:t>
            </a:r>
            <a:r>
              <a:rPr lang="en" altLang="zh-CN" dirty="0"/>
              <a:t>SATB</a:t>
            </a:r>
            <a:endParaRPr kumimoji="1" lang="en-US" altLang="zh-CN" dirty="0"/>
          </a:p>
          <a:p>
            <a:r>
              <a:rPr kumimoji="1" lang="zh-CN" altLang="en-US" dirty="0"/>
              <a:t>筛选回收：</a:t>
            </a:r>
            <a:r>
              <a:rPr lang="zh-CN" altLang="en-US" dirty="0"/>
              <a:t>更新</a:t>
            </a:r>
            <a:r>
              <a:rPr lang="en" altLang="zh-CN" dirty="0"/>
              <a:t>Region</a:t>
            </a:r>
            <a:r>
              <a:rPr lang="zh-CN" altLang="en-US" dirty="0"/>
              <a:t>统计信息，对回收价值和成本进行排序，制定回收计划。这里涉及存活对象的移动，必须暂停用户线程，由多条收集器线程并行完成。</a:t>
            </a:r>
            <a:endParaRPr kumimoji="1" lang="zh-CN" altLang="en-US" dirty="0"/>
          </a:p>
        </p:txBody>
      </p:sp>
      <p:pic>
        <p:nvPicPr>
          <p:cNvPr id="4" name="图片 3">
            <a:extLst>
              <a:ext uri="{FF2B5EF4-FFF2-40B4-BE49-F238E27FC236}">
                <a16:creationId xmlns:a16="http://schemas.microsoft.com/office/drawing/2014/main" id="{D3DB9E38-6463-594F-B3EF-8F5517ABC3C7}"/>
              </a:ext>
            </a:extLst>
          </p:cNvPr>
          <p:cNvPicPr>
            <a:picLocks noChangeAspect="1"/>
          </p:cNvPicPr>
          <p:nvPr/>
        </p:nvPicPr>
        <p:blipFill>
          <a:blip r:embed="rId2"/>
          <a:stretch>
            <a:fillRect/>
          </a:stretch>
        </p:blipFill>
        <p:spPr>
          <a:xfrm>
            <a:off x="3174428" y="4643607"/>
            <a:ext cx="7744968" cy="2011784"/>
          </a:xfrm>
          <a:prstGeom prst="rect">
            <a:avLst/>
          </a:prstGeom>
        </p:spPr>
      </p:pic>
    </p:spTree>
    <p:extLst>
      <p:ext uri="{BB962C8B-B14F-4D97-AF65-F5344CB8AC3E}">
        <p14:creationId xmlns:p14="http://schemas.microsoft.com/office/powerpoint/2010/main" val="278459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9B586-540F-0247-8637-FBF09F0DA6D4}"/>
              </a:ext>
            </a:extLst>
          </p:cNvPr>
          <p:cNvSpPr>
            <a:spLocks noGrp="1"/>
          </p:cNvSpPr>
          <p:nvPr>
            <p:ph type="title"/>
          </p:nvPr>
        </p:nvSpPr>
        <p:spPr/>
        <p:txBody>
          <a:bodyPr/>
          <a:lstStyle/>
          <a:p>
            <a:r>
              <a:rPr kumimoji="1" lang="en-US" altLang="zh-CN" dirty="0"/>
              <a:t>G1</a:t>
            </a:r>
            <a:r>
              <a:rPr kumimoji="1" lang="zh-CN" altLang="en-US" dirty="0"/>
              <a:t>的继承者</a:t>
            </a:r>
            <a:r>
              <a:rPr kumimoji="1" lang="en-US" altLang="zh-CN" dirty="0"/>
              <a:t>: Shenandoah</a:t>
            </a:r>
            <a:endParaRPr kumimoji="1" lang="zh-CN" altLang="en-US" dirty="0"/>
          </a:p>
        </p:txBody>
      </p:sp>
      <p:sp>
        <p:nvSpPr>
          <p:cNvPr id="3" name="内容占位符 2">
            <a:extLst>
              <a:ext uri="{FF2B5EF4-FFF2-40B4-BE49-F238E27FC236}">
                <a16:creationId xmlns:a16="http://schemas.microsoft.com/office/drawing/2014/main" id="{C4C36624-52B8-604D-8299-4863C61B5647}"/>
              </a:ext>
            </a:extLst>
          </p:cNvPr>
          <p:cNvSpPr>
            <a:spLocks noGrp="1"/>
          </p:cNvSpPr>
          <p:nvPr>
            <p:ph idx="1"/>
          </p:nvPr>
        </p:nvSpPr>
        <p:spPr/>
        <p:txBody>
          <a:bodyPr/>
          <a:lstStyle/>
          <a:p>
            <a:r>
              <a:rPr lang="zh-CN" altLang="en-US" dirty="0"/>
              <a:t>与</a:t>
            </a:r>
            <a:r>
              <a:rPr lang="en" altLang="zh-CN" dirty="0"/>
              <a:t>G1</a:t>
            </a:r>
            <a:r>
              <a:rPr lang="zh-CN" altLang="en-US" dirty="0"/>
              <a:t>的不同：</a:t>
            </a:r>
          </a:p>
          <a:p>
            <a:pPr lvl="1"/>
            <a:r>
              <a:rPr lang="zh-CN" altLang="en-US" dirty="0"/>
              <a:t>支持并发整理算法，与用户线程并发</a:t>
            </a:r>
          </a:p>
          <a:p>
            <a:pPr lvl="1"/>
            <a:r>
              <a:rPr lang="zh-CN" altLang="en-US" dirty="0"/>
              <a:t>默认不使用分代收集</a:t>
            </a:r>
            <a:endParaRPr lang="en-US" altLang="zh-CN" dirty="0"/>
          </a:p>
          <a:p>
            <a:pPr lvl="1"/>
            <a:r>
              <a:rPr lang="zh-CN" altLang="en-US" dirty="0"/>
              <a:t>用连接矩阵来代替记忆集去维护跨</a:t>
            </a:r>
            <a:r>
              <a:rPr lang="en" altLang="zh-CN" dirty="0"/>
              <a:t>Region</a:t>
            </a:r>
            <a:r>
              <a:rPr lang="zh-CN" altLang="en-US" dirty="0"/>
              <a:t>的引用关系</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8798D7DE-830F-C149-BA42-F521CD012EE8}"/>
              </a:ext>
            </a:extLst>
          </p:cNvPr>
          <p:cNvPicPr>
            <a:picLocks noChangeAspect="1"/>
          </p:cNvPicPr>
          <p:nvPr/>
        </p:nvPicPr>
        <p:blipFill>
          <a:blip r:embed="rId2"/>
          <a:stretch>
            <a:fillRect/>
          </a:stretch>
        </p:blipFill>
        <p:spPr>
          <a:xfrm>
            <a:off x="2589212" y="3738004"/>
            <a:ext cx="6415786" cy="2846503"/>
          </a:xfrm>
          <a:prstGeom prst="rect">
            <a:avLst/>
          </a:prstGeom>
        </p:spPr>
      </p:pic>
    </p:spTree>
    <p:extLst>
      <p:ext uri="{BB962C8B-B14F-4D97-AF65-F5344CB8AC3E}">
        <p14:creationId xmlns:p14="http://schemas.microsoft.com/office/powerpoint/2010/main" val="112209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08497-2F34-0B49-8AB4-2D2D98ABF280}"/>
              </a:ext>
            </a:extLst>
          </p:cNvPr>
          <p:cNvSpPr>
            <a:spLocks noGrp="1"/>
          </p:cNvSpPr>
          <p:nvPr>
            <p:ph type="title"/>
          </p:nvPr>
        </p:nvSpPr>
        <p:spPr/>
        <p:txBody>
          <a:bodyPr/>
          <a:lstStyle/>
          <a:p>
            <a:r>
              <a:rPr kumimoji="1" lang="en-US" altLang="zh-CN" dirty="0"/>
              <a:t>Shenandoah</a:t>
            </a:r>
            <a:r>
              <a:rPr kumimoji="1" lang="zh-CN" altLang="en-US" dirty="0"/>
              <a:t>的并发整理机制</a:t>
            </a:r>
          </a:p>
        </p:txBody>
      </p:sp>
      <p:sp>
        <p:nvSpPr>
          <p:cNvPr id="3" name="内容占位符 2">
            <a:extLst>
              <a:ext uri="{FF2B5EF4-FFF2-40B4-BE49-F238E27FC236}">
                <a16:creationId xmlns:a16="http://schemas.microsoft.com/office/drawing/2014/main" id="{318A75B8-34DB-2342-A4F8-0EFC90B2B694}"/>
              </a:ext>
            </a:extLst>
          </p:cNvPr>
          <p:cNvSpPr>
            <a:spLocks noGrp="1"/>
          </p:cNvSpPr>
          <p:nvPr>
            <p:ph idx="1"/>
          </p:nvPr>
        </p:nvSpPr>
        <p:spPr/>
        <p:txBody>
          <a:bodyPr/>
          <a:lstStyle/>
          <a:p>
            <a:r>
              <a:rPr kumimoji="1" lang="en-US" altLang="zh-CN" dirty="0"/>
              <a:t>Shenandoah</a:t>
            </a:r>
            <a:r>
              <a:rPr kumimoji="1" lang="zh-CN" altLang="en-US" dirty="0"/>
              <a:t>实现并发整理算法的机制是：</a:t>
            </a:r>
            <a:r>
              <a:rPr kumimoji="1" lang="en-US" altLang="zh-CN" dirty="0"/>
              <a:t>Brooks</a:t>
            </a:r>
            <a:r>
              <a:rPr kumimoji="1" lang="zh-CN" altLang="en-US" dirty="0"/>
              <a:t> </a:t>
            </a:r>
            <a:r>
              <a:rPr kumimoji="1" lang="en-US" altLang="zh-CN" dirty="0"/>
              <a:t>Pointer</a:t>
            </a:r>
            <a:r>
              <a:rPr kumimoji="1" lang="zh-CN" altLang="en-US" dirty="0"/>
              <a:t> </a:t>
            </a:r>
            <a:r>
              <a:rPr kumimoji="1" lang="en-US" altLang="zh-CN" dirty="0"/>
              <a:t>+</a:t>
            </a:r>
            <a:r>
              <a:rPr kumimoji="1" lang="zh-CN" altLang="en-US" dirty="0"/>
              <a:t> </a:t>
            </a:r>
            <a:r>
              <a:rPr kumimoji="1" lang="en-US" altLang="zh-CN" dirty="0"/>
              <a:t>CAS</a:t>
            </a:r>
          </a:p>
          <a:p>
            <a:endParaRPr kumimoji="1" lang="zh-CN" altLang="en-US" dirty="0"/>
          </a:p>
        </p:txBody>
      </p:sp>
      <p:pic>
        <p:nvPicPr>
          <p:cNvPr id="4" name="图片 3">
            <a:extLst>
              <a:ext uri="{FF2B5EF4-FFF2-40B4-BE49-F238E27FC236}">
                <a16:creationId xmlns:a16="http://schemas.microsoft.com/office/drawing/2014/main" id="{6B884381-B1AA-9142-8F9E-957AFA972CEB}"/>
              </a:ext>
            </a:extLst>
          </p:cNvPr>
          <p:cNvPicPr>
            <a:picLocks noChangeAspect="1"/>
          </p:cNvPicPr>
          <p:nvPr/>
        </p:nvPicPr>
        <p:blipFill>
          <a:blip r:embed="rId2"/>
          <a:stretch>
            <a:fillRect/>
          </a:stretch>
        </p:blipFill>
        <p:spPr>
          <a:xfrm>
            <a:off x="3521964" y="3299557"/>
            <a:ext cx="4707636" cy="3201827"/>
          </a:xfrm>
          <a:prstGeom prst="rect">
            <a:avLst/>
          </a:prstGeom>
        </p:spPr>
      </p:pic>
    </p:spTree>
    <p:extLst>
      <p:ext uri="{BB962C8B-B14F-4D97-AF65-F5344CB8AC3E}">
        <p14:creationId xmlns:p14="http://schemas.microsoft.com/office/powerpoint/2010/main" val="56202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DF838-8EDD-E748-9A53-25DC79E11EAA}"/>
              </a:ext>
            </a:extLst>
          </p:cNvPr>
          <p:cNvSpPr>
            <a:spLocks noGrp="1"/>
          </p:cNvSpPr>
          <p:nvPr>
            <p:ph type="title"/>
          </p:nvPr>
        </p:nvSpPr>
        <p:spPr/>
        <p:txBody>
          <a:bodyPr/>
          <a:lstStyle/>
          <a:p>
            <a:r>
              <a:rPr lang="zh-CN" altLang="en-US" dirty="0"/>
              <a:t>实验性质的低延时垃圾收集器：</a:t>
            </a:r>
            <a:r>
              <a:rPr lang="en-US" altLang="zh-CN" dirty="0"/>
              <a:t>ZGC</a:t>
            </a:r>
            <a:endParaRPr kumimoji="1" lang="zh-CN" altLang="en-US" dirty="0"/>
          </a:p>
        </p:txBody>
      </p:sp>
      <p:sp>
        <p:nvSpPr>
          <p:cNvPr id="3" name="内容占位符 2">
            <a:extLst>
              <a:ext uri="{FF2B5EF4-FFF2-40B4-BE49-F238E27FC236}">
                <a16:creationId xmlns:a16="http://schemas.microsoft.com/office/drawing/2014/main" id="{F1A68259-F37D-4C41-A405-7747930BDB12}"/>
              </a:ext>
            </a:extLst>
          </p:cNvPr>
          <p:cNvSpPr>
            <a:spLocks noGrp="1"/>
          </p:cNvSpPr>
          <p:nvPr>
            <p:ph idx="1"/>
          </p:nvPr>
        </p:nvSpPr>
        <p:spPr/>
        <p:txBody>
          <a:bodyPr/>
          <a:lstStyle/>
          <a:p>
            <a:r>
              <a:rPr lang="en" altLang="zh-CN" dirty="0"/>
              <a:t>ZGC </a:t>
            </a:r>
            <a:r>
              <a:rPr lang="zh-CN" altLang="en-US" dirty="0"/>
              <a:t>是一款基于</a:t>
            </a:r>
            <a:r>
              <a:rPr lang="en" altLang="zh-CN" dirty="0"/>
              <a:t>Region</a:t>
            </a:r>
            <a:r>
              <a:rPr lang="zh-CN" altLang="en-US" dirty="0"/>
              <a:t>内存布局，暂时不支持分代设计的，使用了读屏障、染色指针和内存多重映射等技术实现可并发标记</a:t>
            </a:r>
            <a:r>
              <a:rPr lang="en-US" altLang="zh-CN" dirty="0"/>
              <a:t>-</a:t>
            </a:r>
            <a:r>
              <a:rPr lang="zh-CN" altLang="en-US" dirty="0"/>
              <a:t>整理算法的低延时垃圾收集器。</a:t>
            </a:r>
            <a:endParaRPr lang="en-US" altLang="zh-CN" dirty="0"/>
          </a:p>
          <a:p>
            <a:endParaRPr lang="en-US" altLang="zh-CN" dirty="0"/>
          </a:p>
          <a:p>
            <a:r>
              <a:rPr lang="en" altLang="zh-CN" dirty="0"/>
              <a:t>Region</a:t>
            </a:r>
            <a:r>
              <a:rPr lang="zh-CN" altLang="en-US" dirty="0"/>
              <a:t>可以动态创建、销毁：</a:t>
            </a:r>
          </a:p>
          <a:p>
            <a:pPr lvl="1"/>
            <a:r>
              <a:rPr lang="zh-CN" altLang="en-US" dirty="0"/>
              <a:t>小型</a:t>
            </a:r>
            <a:r>
              <a:rPr lang="en" altLang="zh-CN" dirty="0"/>
              <a:t>Region</a:t>
            </a:r>
            <a:r>
              <a:rPr lang="zh-CN" altLang="en" dirty="0"/>
              <a:t>： </a:t>
            </a:r>
            <a:r>
              <a:rPr lang="zh-CN" altLang="en-US" dirty="0"/>
              <a:t>容量为</a:t>
            </a:r>
            <a:r>
              <a:rPr lang="en-US" altLang="zh-CN" dirty="0"/>
              <a:t>2</a:t>
            </a:r>
            <a:r>
              <a:rPr lang="en" altLang="zh-CN" dirty="0"/>
              <a:t>M</a:t>
            </a:r>
            <a:r>
              <a:rPr lang="zh-CN" altLang="en" dirty="0"/>
              <a:t>，</a:t>
            </a:r>
            <a:r>
              <a:rPr lang="zh-CN" altLang="en-US" dirty="0"/>
              <a:t>用于存放小于</a:t>
            </a:r>
            <a:r>
              <a:rPr lang="en-US" altLang="zh-CN" dirty="0"/>
              <a:t>256</a:t>
            </a:r>
            <a:r>
              <a:rPr lang="en" altLang="zh-CN" dirty="0"/>
              <a:t>k</a:t>
            </a:r>
            <a:r>
              <a:rPr lang="zh-CN" altLang="en-US" dirty="0"/>
              <a:t>的小对象</a:t>
            </a:r>
          </a:p>
          <a:p>
            <a:pPr lvl="1"/>
            <a:r>
              <a:rPr lang="zh-CN" altLang="en-US" dirty="0"/>
              <a:t>中型</a:t>
            </a:r>
            <a:r>
              <a:rPr lang="en" altLang="zh-CN" dirty="0"/>
              <a:t>Region</a:t>
            </a:r>
            <a:r>
              <a:rPr lang="zh-CN" altLang="en" dirty="0"/>
              <a:t>：</a:t>
            </a:r>
            <a:r>
              <a:rPr lang="zh-CN" altLang="en-US" dirty="0"/>
              <a:t>容量为</a:t>
            </a:r>
            <a:r>
              <a:rPr lang="en-US" altLang="zh-CN" dirty="0"/>
              <a:t>32</a:t>
            </a:r>
            <a:r>
              <a:rPr lang="en" altLang="zh-CN" dirty="0"/>
              <a:t>M</a:t>
            </a:r>
            <a:r>
              <a:rPr lang="zh-CN" altLang="en" dirty="0"/>
              <a:t>，</a:t>
            </a:r>
            <a:r>
              <a:rPr lang="zh-CN" altLang="en-US" dirty="0"/>
              <a:t>用于存放大于大于</a:t>
            </a:r>
            <a:r>
              <a:rPr lang="en-US" altLang="zh-CN" dirty="0"/>
              <a:t>256</a:t>
            </a:r>
            <a:r>
              <a:rPr lang="en" altLang="zh-CN" dirty="0"/>
              <a:t>K</a:t>
            </a:r>
            <a:r>
              <a:rPr lang="zh-CN" altLang="en-US" dirty="0"/>
              <a:t>但小于</a:t>
            </a:r>
            <a:r>
              <a:rPr lang="en-US" altLang="zh-CN" dirty="0"/>
              <a:t>4</a:t>
            </a:r>
            <a:r>
              <a:rPr lang="en" altLang="zh-CN" dirty="0"/>
              <a:t>M</a:t>
            </a:r>
            <a:r>
              <a:rPr lang="zh-CN" altLang="en-US" dirty="0"/>
              <a:t>的对象</a:t>
            </a:r>
          </a:p>
          <a:p>
            <a:pPr lvl="1"/>
            <a:r>
              <a:rPr lang="zh-CN" altLang="en-US" dirty="0"/>
              <a:t>大型</a:t>
            </a:r>
            <a:r>
              <a:rPr lang="en" altLang="zh-CN" dirty="0"/>
              <a:t>Region</a:t>
            </a:r>
            <a:r>
              <a:rPr lang="zh-CN" altLang="en" dirty="0"/>
              <a:t>：</a:t>
            </a:r>
            <a:r>
              <a:rPr lang="zh-CN" altLang="en-US" dirty="0"/>
              <a:t>容量不固定，可以动态变化但必须是</a:t>
            </a:r>
            <a:r>
              <a:rPr lang="en-US" altLang="zh-CN" dirty="0"/>
              <a:t>2</a:t>
            </a:r>
            <a:r>
              <a:rPr lang="en" altLang="zh-CN" dirty="0"/>
              <a:t>M</a:t>
            </a:r>
            <a:r>
              <a:rPr lang="zh-CN" altLang="en-US" dirty="0"/>
              <a:t>的整数倍，用于存放大于</a:t>
            </a:r>
            <a:r>
              <a:rPr lang="en-US" altLang="zh-CN" dirty="0"/>
              <a:t>4</a:t>
            </a:r>
            <a:r>
              <a:rPr lang="en" altLang="zh-CN" dirty="0"/>
              <a:t>M</a:t>
            </a:r>
            <a:r>
              <a:rPr lang="zh-CN" altLang="en-US" dirty="0"/>
              <a:t>或以上的对象</a:t>
            </a:r>
            <a:endParaRPr lang="en-US" altLang="zh-CN" dirty="0"/>
          </a:p>
          <a:p>
            <a:endParaRPr lang="zh-CN" altLang="en-US" dirty="0"/>
          </a:p>
          <a:p>
            <a:endParaRPr kumimoji="1" lang="zh-CN" altLang="en-US" dirty="0"/>
          </a:p>
        </p:txBody>
      </p:sp>
    </p:spTree>
    <p:extLst>
      <p:ext uri="{BB962C8B-B14F-4D97-AF65-F5344CB8AC3E}">
        <p14:creationId xmlns:p14="http://schemas.microsoft.com/office/powerpoint/2010/main" val="37365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BBB16-81A5-654C-9346-1828B9B8386F}"/>
              </a:ext>
            </a:extLst>
          </p:cNvPr>
          <p:cNvSpPr>
            <a:spLocks noGrp="1"/>
          </p:cNvSpPr>
          <p:nvPr>
            <p:ph type="title"/>
          </p:nvPr>
        </p:nvSpPr>
        <p:spPr/>
        <p:txBody>
          <a:bodyPr/>
          <a:lstStyle/>
          <a:p>
            <a:r>
              <a:rPr kumimoji="1" lang="en-US" altLang="zh-CN" dirty="0"/>
              <a:t>ZGC</a:t>
            </a:r>
            <a:r>
              <a:rPr kumimoji="1" lang="zh-CN" altLang="en-US" dirty="0"/>
              <a:t>的染色指针</a:t>
            </a:r>
          </a:p>
        </p:txBody>
      </p:sp>
      <p:sp>
        <p:nvSpPr>
          <p:cNvPr id="3" name="内容占位符 2">
            <a:extLst>
              <a:ext uri="{FF2B5EF4-FFF2-40B4-BE49-F238E27FC236}">
                <a16:creationId xmlns:a16="http://schemas.microsoft.com/office/drawing/2014/main" id="{D8110E55-6EA3-294C-B6A7-DFEF9FB8726A}"/>
              </a:ext>
            </a:extLst>
          </p:cNvPr>
          <p:cNvSpPr>
            <a:spLocks noGrp="1"/>
          </p:cNvSpPr>
          <p:nvPr>
            <p:ph idx="1"/>
          </p:nvPr>
        </p:nvSpPr>
        <p:spPr>
          <a:xfrm>
            <a:off x="2589212" y="2133600"/>
            <a:ext cx="8420164" cy="2968752"/>
          </a:xfrm>
        </p:spPr>
        <p:txBody>
          <a:bodyPr>
            <a:normAutofit fontScale="85000" lnSpcReduction="20000"/>
          </a:bodyPr>
          <a:lstStyle/>
          <a:p>
            <a:r>
              <a:rPr lang="en-US" altLang="zh-CN" dirty="0"/>
              <a:t>64</a:t>
            </a:r>
            <a:r>
              <a:rPr lang="zh-CN" altLang="en-US" dirty="0"/>
              <a:t>位系统下</a:t>
            </a:r>
            <a:r>
              <a:rPr lang="en-US" altLang="zh-CN" dirty="0"/>
              <a:t>64</a:t>
            </a:r>
            <a:r>
              <a:rPr lang="zh-CN" altLang="en-US" dirty="0"/>
              <a:t>位的寻址分为：</a:t>
            </a:r>
            <a:r>
              <a:rPr lang="en-US" altLang="zh-CN" dirty="0"/>
              <a:t>18</a:t>
            </a:r>
            <a:r>
              <a:rPr lang="zh-CN" altLang="en-US" dirty="0"/>
              <a:t>位（未使用）</a:t>
            </a:r>
            <a:r>
              <a:rPr lang="en-US" altLang="zh-CN" dirty="0"/>
              <a:t>+ 4</a:t>
            </a:r>
            <a:r>
              <a:rPr lang="zh-CN" altLang="en-US" dirty="0"/>
              <a:t>位（标志位）</a:t>
            </a:r>
            <a:r>
              <a:rPr lang="en-US" altLang="zh-CN" dirty="0"/>
              <a:t>+ 42</a:t>
            </a:r>
            <a:r>
              <a:rPr lang="zh-CN" altLang="en-US" dirty="0"/>
              <a:t>对象地址（</a:t>
            </a:r>
            <a:r>
              <a:rPr lang="en-US" altLang="zh-CN" dirty="0"/>
              <a:t>4</a:t>
            </a:r>
            <a:r>
              <a:rPr lang="en" altLang="zh-CN" dirty="0"/>
              <a:t>TB</a:t>
            </a:r>
            <a:r>
              <a:rPr lang="zh-CN" altLang="en-US" dirty="0"/>
              <a:t>内存）</a:t>
            </a:r>
          </a:p>
          <a:p>
            <a:r>
              <a:rPr lang="en-US" altLang="zh-CN" dirty="0"/>
              <a:t>4</a:t>
            </a:r>
            <a:r>
              <a:rPr lang="zh-CN" altLang="en-US" dirty="0"/>
              <a:t>位标记为：</a:t>
            </a:r>
          </a:p>
          <a:p>
            <a:pPr lvl="1"/>
            <a:r>
              <a:rPr lang="zh-CN" altLang="en-US" dirty="0"/>
              <a:t>三色标记状态（</a:t>
            </a:r>
            <a:r>
              <a:rPr lang="en" altLang="zh-CN" dirty="0"/>
              <a:t>Marked1</a:t>
            </a:r>
            <a:r>
              <a:rPr lang="zh-CN" altLang="en" dirty="0"/>
              <a:t>，</a:t>
            </a:r>
            <a:r>
              <a:rPr lang="en" altLang="zh-CN" dirty="0"/>
              <a:t>Marked0</a:t>
            </a:r>
            <a:r>
              <a:rPr lang="zh-CN" altLang="en" dirty="0"/>
              <a:t>）</a:t>
            </a:r>
            <a:r>
              <a:rPr lang="zh-CN" altLang="en-US" dirty="0"/>
              <a:t>，判断对象是否已标记</a:t>
            </a:r>
            <a:endParaRPr lang="zh-CN" altLang="en" dirty="0"/>
          </a:p>
          <a:p>
            <a:pPr lvl="1"/>
            <a:r>
              <a:rPr lang="zh-CN" altLang="en-US" dirty="0"/>
              <a:t>是否进入重分配集（即被移动过）</a:t>
            </a:r>
            <a:r>
              <a:rPr lang="en" altLang="zh-CN" dirty="0"/>
              <a:t>Remapped</a:t>
            </a:r>
          </a:p>
          <a:p>
            <a:pPr lvl="1"/>
            <a:r>
              <a:rPr lang="zh-CN" altLang="en-US" dirty="0"/>
              <a:t>是否只能通过</a:t>
            </a:r>
            <a:r>
              <a:rPr lang="en" altLang="zh-CN" dirty="0"/>
              <a:t>finalize()</a:t>
            </a:r>
            <a:r>
              <a:rPr lang="zh-CN" altLang="en-US" dirty="0"/>
              <a:t>方法才能被访问到，</a:t>
            </a:r>
            <a:r>
              <a:rPr lang="en" altLang="zh-CN" dirty="0"/>
              <a:t>Finalizable</a:t>
            </a:r>
          </a:p>
          <a:p>
            <a:r>
              <a:rPr lang="zh-CN" altLang="en-US" dirty="0"/>
              <a:t>优势：</a:t>
            </a:r>
          </a:p>
          <a:p>
            <a:pPr lvl="1"/>
            <a:r>
              <a:rPr lang="zh-CN" altLang="en-US" dirty="0"/>
              <a:t>使得某个</a:t>
            </a:r>
            <a:r>
              <a:rPr lang="en" altLang="zh-CN" dirty="0"/>
              <a:t>Region</a:t>
            </a:r>
            <a:r>
              <a:rPr lang="zh-CN" altLang="en-US" dirty="0"/>
              <a:t>的存活对象被移走后，这个</a:t>
            </a:r>
            <a:r>
              <a:rPr lang="en" altLang="zh-CN" dirty="0"/>
              <a:t>Region</a:t>
            </a:r>
            <a:r>
              <a:rPr lang="zh-CN" altLang="en-US" dirty="0"/>
              <a:t>立即就能够被释放和重用，而不必等整个堆中所有指向这个</a:t>
            </a:r>
            <a:r>
              <a:rPr lang="en" altLang="zh-CN" dirty="0"/>
              <a:t>Region</a:t>
            </a:r>
            <a:r>
              <a:rPr lang="zh-CN" altLang="en-US" dirty="0"/>
              <a:t>的引用都被修正后才可以清理</a:t>
            </a:r>
          </a:p>
          <a:p>
            <a:pPr lvl="1"/>
            <a:r>
              <a:rPr lang="zh-CN" altLang="en-US" dirty="0"/>
              <a:t>减少了内存屏障的使用数量。没有跨代引用</a:t>
            </a:r>
          </a:p>
          <a:p>
            <a:pPr lvl="1"/>
            <a:r>
              <a:rPr lang="zh-CN" altLang="en-US" dirty="0"/>
              <a:t>可扩展的存储结构</a:t>
            </a:r>
          </a:p>
          <a:p>
            <a:endParaRPr kumimoji="1" lang="zh-CN" altLang="en-US" dirty="0"/>
          </a:p>
        </p:txBody>
      </p:sp>
      <p:pic>
        <p:nvPicPr>
          <p:cNvPr id="5" name="图片 4">
            <a:extLst>
              <a:ext uri="{FF2B5EF4-FFF2-40B4-BE49-F238E27FC236}">
                <a16:creationId xmlns:a16="http://schemas.microsoft.com/office/drawing/2014/main" id="{23BFE784-DCF7-0346-95AF-CDC6A55D14B0}"/>
              </a:ext>
            </a:extLst>
          </p:cNvPr>
          <p:cNvPicPr>
            <a:picLocks noChangeAspect="1"/>
          </p:cNvPicPr>
          <p:nvPr/>
        </p:nvPicPr>
        <p:blipFill>
          <a:blip r:embed="rId2"/>
          <a:stretch>
            <a:fillRect/>
          </a:stretch>
        </p:blipFill>
        <p:spPr>
          <a:xfrm>
            <a:off x="2744216" y="5045170"/>
            <a:ext cx="7405624" cy="1706365"/>
          </a:xfrm>
          <a:prstGeom prst="rect">
            <a:avLst/>
          </a:prstGeom>
        </p:spPr>
      </p:pic>
    </p:spTree>
    <p:extLst>
      <p:ext uri="{BB962C8B-B14F-4D97-AF65-F5344CB8AC3E}">
        <p14:creationId xmlns:p14="http://schemas.microsoft.com/office/powerpoint/2010/main" val="312512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AE7C-9492-504C-B160-A82FA9AC996E}"/>
              </a:ext>
            </a:extLst>
          </p:cNvPr>
          <p:cNvSpPr>
            <a:spLocks noGrp="1"/>
          </p:cNvSpPr>
          <p:nvPr>
            <p:ph type="title"/>
          </p:nvPr>
        </p:nvSpPr>
        <p:spPr/>
        <p:txBody>
          <a:bodyPr/>
          <a:lstStyle/>
          <a:p>
            <a:r>
              <a:rPr kumimoji="1" lang="en-US" altLang="zh-CN" dirty="0"/>
              <a:t>Java</a:t>
            </a:r>
            <a:r>
              <a:rPr kumimoji="1" lang="zh-CN" altLang="en-US" dirty="0"/>
              <a:t> 技术的未来</a:t>
            </a:r>
          </a:p>
        </p:txBody>
      </p:sp>
      <p:sp>
        <p:nvSpPr>
          <p:cNvPr id="3" name="内容占位符 2">
            <a:extLst>
              <a:ext uri="{FF2B5EF4-FFF2-40B4-BE49-F238E27FC236}">
                <a16:creationId xmlns:a16="http://schemas.microsoft.com/office/drawing/2014/main" id="{8D564347-D027-4141-9D62-324385FEC48E}"/>
              </a:ext>
            </a:extLst>
          </p:cNvPr>
          <p:cNvSpPr>
            <a:spLocks noGrp="1"/>
          </p:cNvSpPr>
          <p:nvPr>
            <p:ph idx="1"/>
          </p:nvPr>
        </p:nvSpPr>
        <p:spPr/>
        <p:txBody>
          <a:bodyPr/>
          <a:lstStyle/>
          <a:p>
            <a:r>
              <a:rPr kumimoji="1" lang="en-US" altLang="zh-CN" dirty="0"/>
              <a:t>1</a:t>
            </a:r>
            <a:r>
              <a:rPr kumimoji="1" lang="zh-CN" altLang="en-US" dirty="0"/>
              <a:t>、无语言倾向，</a:t>
            </a:r>
            <a:r>
              <a:rPr kumimoji="1" lang="en-US" altLang="zh-CN" dirty="0" err="1"/>
              <a:t>Graal</a:t>
            </a:r>
            <a:r>
              <a:rPr kumimoji="1" lang="zh-CN" altLang="en-US" dirty="0"/>
              <a:t> </a:t>
            </a:r>
            <a:r>
              <a:rPr kumimoji="1" lang="en-US" altLang="zh-CN" dirty="0"/>
              <a:t>VM</a:t>
            </a:r>
          </a:p>
          <a:p>
            <a:r>
              <a:rPr kumimoji="1" lang="en-US" altLang="zh-CN" dirty="0"/>
              <a:t>2</a:t>
            </a:r>
            <a:r>
              <a:rPr kumimoji="1" lang="zh-CN" altLang="en-US" dirty="0"/>
              <a:t>、新一代的即时编译器，</a:t>
            </a:r>
            <a:r>
              <a:rPr kumimoji="1" lang="en-US" altLang="zh-CN" dirty="0" err="1"/>
              <a:t>Graal</a:t>
            </a:r>
            <a:r>
              <a:rPr kumimoji="1" lang="zh-CN" altLang="en-US" dirty="0"/>
              <a:t> 编译器</a:t>
            </a:r>
            <a:endParaRPr kumimoji="1" lang="en-US" altLang="zh-CN" dirty="0"/>
          </a:p>
          <a:p>
            <a:r>
              <a:rPr kumimoji="1" lang="en-US" altLang="zh-CN" dirty="0"/>
              <a:t>3</a:t>
            </a:r>
            <a:r>
              <a:rPr kumimoji="1" lang="zh-CN" altLang="en-US" dirty="0"/>
              <a:t>、向</a:t>
            </a:r>
            <a:r>
              <a:rPr kumimoji="1" lang="en-US" altLang="zh-CN" dirty="0"/>
              <a:t>Native</a:t>
            </a:r>
            <a:r>
              <a:rPr kumimoji="1" lang="zh-CN" altLang="en-US" dirty="0"/>
              <a:t>迈进</a:t>
            </a:r>
          </a:p>
        </p:txBody>
      </p:sp>
    </p:spTree>
    <p:extLst>
      <p:ext uri="{BB962C8B-B14F-4D97-AF65-F5344CB8AC3E}">
        <p14:creationId xmlns:p14="http://schemas.microsoft.com/office/powerpoint/2010/main" val="4283358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5C4ED-7E31-5B49-9843-9F2D1B2BFDEC}"/>
              </a:ext>
            </a:extLst>
          </p:cNvPr>
          <p:cNvSpPr>
            <a:spLocks noGrp="1"/>
          </p:cNvSpPr>
          <p:nvPr>
            <p:ph type="title"/>
          </p:nvPr>
        </p:nvSpPr>
        <p:spPr/>
        <p:txBody>
          <a:bodyPr/>
          <a:lstStyle/>
          <a:p>
            <a:r>
              <a:rPr kumimoji="1" lang="en-US" altLang="zh-CN" dirty="0"/>
              <a:t>ZGC</a:t>
            </a:r>
            <a:r>
              <a:rPr kumimoji="1" lang="zh-CN" altLang="en-US" dirty="0"/>
              <a:t>的工作流程</a:t>
            </a:r>
          </a:p>
        </p:txBody>
      </p:sp>
      <p:sp>
        <p:nvSpPr>
          <p:cNvPr id="3" name="内容占位符 2">
            <a:extLst>
              <a:ext uri="{FF2B5EF4-FFF2-40B4-BE49-F238E27FC236}">
                <a16:creationId xmlns:a16="http://schemas.microsoft.com/office/drawing/2014/main" id="{4099B483-E311-A543-BA22-B84AC65EFF68}"/>
              </a:ext>
            </a:extLst>
          </p:cNvPr>
          <p:cNvSpPr>
            <a:spLocks noGrp="1"/>
          </p:cNvSpPr>
          <p:nvPr>
            <p:ph idx="1"/>
          </p:nvPr>
        </p:nvSpPr>
        <p:spPr/>
        <p:txBody>
          <a:bodyPr/>
          <a:lstStyle/>
          <a:p>
            <a:r>
              <a:rPr kumimoji="1" lang="zh-CN" altLang="en-US" dirty="0"/>
              <a:t>并发标记：</a:t>
            </a:r>
            <a:r>
              <a:rPr lang="zh-CN" altLang="en-US" dirty="0"/>
              <a:t>在标志位 </a:t>
            </a:r>
            <a:r>
              <a:rPr lang="en" altLang="zh-CN" dirty="0"/>
              <a:t>Marked 0 </a:t>
            </a:r>
            <a:r>
              <a:rPr lang="zh-CN" altLang="en-US" dirty="0"/>
              <a:t>和</a:t>
            </a:r>
            <a:r>
              <a:rPr lang="en" altLang="zh-CN" dirty="0"/>
              <a:t>Marked 1</a:t>
            </a:r>
            <a:r>
              <a:rPr lang="zh-CN" altLang="en-US" dirty="0"/>
              <a:t>上标记</a:t>
            </a:r>
          </a:p>
          <a:p>
            <a:r>
              <a:rPr kumimoji="1" lang="zh-CN" altLang="en-US" dirty="0"/>
              <a:t>并发预备重分配：</a:t>
            </a:r>
            <a:r>
              <a:rPr lang="zh-CN" altLang="en-US" dirty="0"/>
              <a:t>获取要收集过程要清理哪些</a:t>
            </a:r>
            <a:r>
              <a:rPr lang="en" altLang="zh-CN" dirty="0"/>
              <a:t>Region</a:t>
            </a:r>
          </a:p>
          <a:p>
            <a:r>
              <a:rPr kumimoji="1" lang="zh-CN" altLang="en-US" dirty="0"/>
              <a:t>并发重分配：</a:t>
            </a:r>
            <a:r>
              <a:rPr lang="zh-CN" altLang="en-US" dirty="0"/>
              <a:t>这个过程把重分配集合中存活的对象复制到新的</a:t>
            </a:r>
            <a:r>
              <a:rPr lang="en" altLang="zh-CN" dirty="0"/>
              <a:t>Region</a:t>
            </a:r>
            <a:r>
              <a:rPr lang="zh-CN" altLang="en-US" dirty="0"/>
              <a:t>上，并为重分配集中的每个</a:t>
            </a:r>
            <a:r>
              <a:rPr lang="en" altLang="zh-CN" dirty="0"/>
              <a:t>Region</a:t>
            </a:r>
            <a:r>
              <a:rPr lang="zh-CN" altLang="en-US" dirty="0"/>
              <a:t>维护一个转发表，记录重旧对象到新对象的转向关系。如果并发访问旧地址，会发发生自愈，旧地址会被内存屏障截获，然后根据转发表转到新的地址，并且修正改引用的值。</a:t>
            </a:r>
            <a:endParaRPr lang="en-US" altLang="zh-CN" dirty="0"/>
          </a:p>
          <a:p>
            <a:r>
              <a:rPr kumimoji="1" lang="zh-CN" altLang="en-US" dirty="0"/>
              <a:t>并发重映射：</a:t>
            </a:r>
            <a:r>
              <a:rPr lang="zh-CN" altLang="en-US" dirty="0"/>
              <a:t>并发修正整个堆中指向重分配集中旧对象的所有引用。因为可以自愈，所以并不是非常迫切</a:t>
            </a:r>
            <a:endParaRPr kumimoji="1" lang="en-US" altLang="zh-CN" dirty="0"/>
          </a:p>
        </p:txBody>
      </p:sp>
      <p:pic>
        <p:nvPicPr>
          <p:cNvPr id="4" name="图片 3">
            <a:extLst>
              <a:ext uri="{FF2B5EF4-FFF2-40B4-BE49-F238E27FC236}">
                <a16:creationId xmlns:a16="http://schemas.microsoft.com/office/drawing/2014/main" id="{EEC63A25-3949-CC4B-ABC5-129DBC1E3B08}"/>
              </a:ext>
            </a:extLst>
          </p:cNvPr>
          <p:cNvPicPr>
            <a:picLocks noChangeAspect="1"/>
          </p:cNvPicPr>
          <p:nvPr/>
        </p:nvPicPr>
        <p:blipFill>
          <a:blip r:embed="rId2"/>
          <a:stretch>
            <a:fillRect/>
          </a:stretch>
        </p:blipFill>
        <p:spPr>
          <a:xfrm>
            <a:off x="2873534" y="4953001"/>
            <a:ext cx="6444932" cy="1373945"/>
          </a:xfrm>
          <a:prstGeom prst="rect">
            <a:avLst/>
          </a:prstGeom>
        </p:spPr>
      </p:pic>
    </p:spTree>
    <p:extLst>
      <p:ext uri="{BB962C8B-B14F-4D97-AF65-F5344CB8AC3E}">
        <p14:creationId xmlns:p14="http://schemas.microsoft.com/office/powerpoint/2010/main" val="1322077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C69E9-7EB2-E240-AB96-F980BFD08D04}"/>
              </a:ext>
            </a:extLst>
          </p:cNvPr>
          <p:cNvSpPr>
            <a:spLocks noGrp="1"/>
          </p:cNvSpPr>
          <p:nvPr>
            <p:ph type="title"/>
          </p:nvPr>
        </p:nvSpPr>
        <p:spPr/>
        <p:txBody>
          <a:bodyPr/>
          <a:lstStyle/>
          <a:p>
            <a:r>
              <a:rPr kumimoji="1" lang="en-US" altLang="zh-CN" dirty="0"/>
              <a:t>ZGC</a:t>
            </a:r>
            <a:r>
              <a:rPr kumimoji="1" lang="zh-CN" altLang="en-US" dirty="0"/>
              <a:t>的优劣势</a:t>
            </a:r>
          </a:p>
        </p:txBody>
      </p:sp>
      <p:sp>
        <p:nvSpPr>
          <p:cNvPr id="3" name="内容占位符 2">
            <a:extLst>
              <a:ext uri="{FF2B5EF4-FFF2-40B4-BE49-F238E27FC236}">
                <a16:creationId xmlns:a16="http://schemas.microsoft.com/office/drawing/2014/main" id="{36BB04EE-B53B-4046-983D-6D750E619AF4}"/>
              </a:ext>
            </a:extLst>
          </p:cNvPr>
          <p:cNvSpPr>
            <a:spLocks noGrp="1"/>
          </p:cNvSpPr>
          <p:nvPr>
            <p:ph idx="1"/>
          </p:nvPr>
        </p:nvSpPr>
        <p:spPr/>
        <p:txBody>
          <a:bodyPr/>
          <a:lstStyle/>
          <a:p>
            <a:r>
              <a:rPr kumimoji="1" lang="zh-CN" altLang="en-US" dirty="0"/>
              <a:t>缺点：</a:t>
            </a:r>
            <a:endParaRPr kumimoji="1" lang="en-US" altLang="zh-CN" dirty="0"/>
          </a:p>
          <a:p>
            <a:pPr lvl="1"/>
            <a:r>
              <a:rPr kumimoji="1" lang="zh-CN" altLang="en-US" dirty="0"/>
              <a:t>浮动垃圾</a:t>
            </a:r>
            <a:endParaRPr kumimoji="1" lang="en-US" altLang="zh-CN" dirty="0"/>
          </a:p>
          <a:p>
            <a:r>
              <a:rPr kumimoji="1" lang="zh-CN" altLang="en-US" dirty="0"/>
              <a:t>优点</a:t>
            </a:r>
            <a:endParaRPr kumimoji="1" lang="en-US" altLang="zh-CN" dirty="0"/>
          </a:p>
          <a:p>
            <a:pPr lvl="1"/>
            <a:r>
              <a:rPr kumimoji="1" lang="zh-CN" altLang="en-US" dirty="0"/>
              <a:t>高吞吐</a:t>
            </a:r>
            <a:endParaRPr kumimoji="1" lang="en-US" altLang="zh-CN" dirty="0"/>
          </a:p>
          <a:p>
            <a:pPr lvl="1"/>
            <a:r>
              <a:rPr kumimoji="1" lang="zh-CN" altLang="en-US" dirty="0"/>
              <a:t>低延时</a:t>
            </a:r>
          </a:p>
        </p:txBody>
      </p:sp>
    </p:spTree>
    <p:extLst>
      <p:ext uri="{BB962C8B-B14F-4D97-AF65-F5344CB8AC3E}">
        <p14:creationId xmlns:p14="http://schemas.microsoft.com/office/powerpoint/2010/main" val="4163218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6DE07-B121-DA46-89CF-F6D6512AD8DD}"/>
              </a:ext>
            </a:extLst>
          </p:cNvPr>
          <p:cNvSpPr>
            <a:spLocks noGrp="1"/>
          </p:cNvSpPr>
          <p:nvPr>
            <p:ph type="title"/>
          </p:nvPr>
        </p:nvSpPr>
        <p:spPr/>
        <p:txBody>
          <a:bodyPr/>
          <a:lstStyle/>
          <a:p>
            <a:r>
              <a:rPr kumimoji="1" lang="zh-CN" altLang="en-US" dirty="0"/>
              <a:t>选择合适的垃圾收集器</a:t>
            </a:r>
          </a:p>
        </p:txBody>
      </p:sp>
      <p:pic>
        <p:nvPicPr>
          <p:cNvPr id="4" name="内容占位符 3">
            <a:extLst>
              <a:ext uri="{FF2B5EF4-FFF2-40B4-BE49-F238E27FC236}">
                <a16:creationId xmlns:a16="http://schemas.microsoft.com/office/drawing/2014/main" id="{45F3B465-B54D-9F4C-A6B9-62DA44D8BC57}"/>
              </a:ext>
            </a:extLst>
          </p:cNvPr>
          <p:cNvPicPr>
            <a:picLocks noGrp="1" noChangeAspect="1"/>
          </p:cNvPicPr>
          <p:nvPr>
            <p:ph idx="1"/>
          </p:nvPr>
        </p:nvPicPr>
        <p:blipFill>
          <a:blip r:embed="rId2"/>
          <a:stretch>
            <a:fillRect/>
          </a:stretch>
        </p:blipFill>
        <p:spPr>
          <a:xfrm>
            <a:off x="7774536" y="2115312"/>
            <a:ext cx="4231536" cy="2762804"/>
          </a:xfrm>
          <a:prstGeom prst="rect">
            <a:avLst/>
          </a:prstGeom>
        </p:spPr>
      </p:pic>
      <p:sp>
        <p:nvSpPr>
          <p:cNvPr id="5" name="文本框 4">
            <a:extLst>
              <a:ext uri="{FF2B5EF4-FFF2-40B4-BE49-F238E27FC236}">
                <a16:creationId xmlns:a16="http://schemas.microsoft.com/office/drawing/2014/main" id="{0078A9DE-3318-C140-B726-A11604FB5AD2}"/>
              </a:ext>
            </a:extLst>
          </p:cNvPr>
          <p:cNvSpPr txBox="1"/>
          <p:nvPr/>
        </p:nvSpPr>
        <p:spPr>
          <a:xfrm>
            <a:off x="1737360" y="2002535"/>
            <a:ext cx="5724144" cy="3416320"/>
          </a:xfrm>
          <a:prstGeom prst="rect">
            <a:avLst/>
          </a:prstGeom>
          <a:noFill/>
        </p:spPr>
        <p:txBody>
          <a:bodyPr wrap="square" rtlCol="0">
            <a:spAutoFit/>
          </a:bodyPr>
          <a:lstStyle/>
          <a:p>
            <a:r>
              <a:rPr kumimoji="1" lang="zh-CN" altLang="en-US" dirty="0"/>
              <a:t>衡量垃圾收集器的</a:t>
            </a:r>
            <a:r>
              <a:rPr kumimoji="1" lang="en-US" altLang="zh-CN" dirty="0"/>
              <a:t>3</a:t>
            </a:r>
            <a:r>
              <a:rPr kumimoji="1" lang="zh-CN" altLang="en-US" dirty="0"/>
              <a:t>项很重要的指标是：</a:t>
            </a:r>
            <a:endParaRPr kumimoji="1" lang="en-US" altLang="zh-CN" dirty="0"/>
          </a:p>
          <a:p>
            <a:r>
              <a:rPr kumimoji="1" lang="en-US" altLang="zh-CN" dirty="0"/>
              <a:t>	1</a:t>
            </a:r>
            <a:r>
              <a:rPr kumimoji="1" lang="zh-CN" altLang="en-US" dirty="0"/>
              <a:t>、内存占用</a:t>
            </a:r>
            <a:endParaRPr kumimoji="1" lang="en-US" altLang="zh-CN" dirty="0"/>
          </a:p>
          <a:p>
            <a:r>
              <a:rPr kumimoji="1" lang="en-US" altLang="zh-CN" dirty="0"/>
              <a:t>	2</a:t>
            </a:r>
            <a:r>
              <a:rPr kumimoji="1" lang="zh-CN" altLang="en-US" dirty="0"/>
              <a:t>、吞吐量</a:t>
            </a:r>
            <a:endParaRPr kumimoji="1" lang="en-US" altLang="zh-CN" dirty="0"/>
          </a:p>
          <a:p>
            <a:r>
              <a:rPr kumimoji="1" lang="en-US" altLang="zh-CN" dirty="0"/>
              <a:t>	3</a:t>
            </a:r>
            <a:r>
              <a:rPr kumimoji="1" lang="zh-CN" altLang="en-US" dirty="0"/>
              <a:t>、延时</a:t>
            </a:r>
            <a:endParaRPr kumimoji="1" lang="en-US" altLang="zh-CN" dirty="0"/>
          </a:p>
          <a:p>
            <a:endParaRPr kumimoji="1" lang="en-US" altLang="zh-CN" dirty="0"/>
          </a:p>
          <a:p>
            <a:r>
              <a:rPr kumimoji="1" lang="zh-CN" altLang="en-US" dirty="0"/>
              <a:t>选择合适的收集器可以参考：</a:t>
            </a:r>
            <a:endParaRPr kumimoji="1" lang="en-US" altLang="zh-CN" dirty="0"/>
          </a:p>
          <a:p>
            <a:r>
              <a:rPr kumimoji="1" lang="en-US" altLang="zh-CN" dirty="0"/>
              <a:t>	1</a:t>
            </a:r>
            <a:r>
              <a:rPr kumimoji="1" lang="zh-CN" altLang="en-US" dirty="0"/>
              <a:t>、应用关注点是什么，如果是数据分析、科学任务目标是尽快算出结果，那关注点是吞吐量。如果是客户端是嵌入式，那内存是不可忽视的。</a:t>
            </a:r>
            <a:endParaRPr kumimoji="1" lang="en-US" altLang="zh-CN" dirty="0"/>
          </a:p>
          <a:p>
            <a:r>
              <a:rPr kumimoji="1" lang="en-US" altLang="zh-CN" dirty="0"/>
              <a:t>	2</a:t>
            </a:r>
            <a:r>
              <a:rPr kumimoji="1" lang="zh-CN" altLang="en-US" dirty="0"/>
              <a:t>、运行应用的基础设施如何。如硬件规格、操作系统等。</a:t>
            </a:r>
            <a:endParaRPr kumimoji="1" lang="en-US" altLang="zh-CN" dirty="0"/>
          </a:p>
          <a:p>
            <a:r>
              <a:rPr kumimoji="1" lang="en-US" altLang="zh-CN" dirty="0"/>
              <a:t>	3</a:t>
            </a:r>
            <a:r>
              <a:rPr kumimoji="1" lang="zh-CN" altLang="en-US" dirty="0"/>
              <a:t>、</a:t>
            </a:r>
            <a:r>
              <a:rPr kumimoji="1" lang="en-US" altLang="zh-CN" dirty="0"/>
              <a:t>JDK</a:t>
            </a:r>
            <a:r>
              <a:rPr kumimoji="1" lang="zh-CN" altLang="en-US" dirty="0"/>
              <a:t>的发行版本。</a:t>
            </a:r>
            <a:endParaRPr kumimoji="1" lang="en-US" altLang="zh-CN" dirty="0"/>
          </a:p>
        </p:txBody>
      </p:sp>
    </p:spTree>
    <p:extLst>
      <p:ext uri="{BB962C8B-B14F-4D97-AF65-F5344CB8AC3E}">
        <p14:creationId xmlns:p14="http://schemas.microsoft.com/office/powerpoint/2010/main" val="941133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D54EC-6EAF-6F4A-9161-C04AFD908C6D}"/>
              </a:ext>
            </a:extLst>
          </p:cNvPr>
          <p:cNvSpPr>
            <a:spLocks noGrp="1"/>
          </p:cNvSpPr>
          <p:nvPr>
            <p:ph type="title"/>
          </p:nvPr>
        </p:nvSpPr>
        <p:spPr/>
        <p:txBody>
          <a:bodyPr/>
          <a:lstStyle/>
          <a:p>
            <a:r>
              <a:rPr kumimoji="1" lang="zh-CN" altLang="en-US" dirty="0"/>
              <a:t>内存分配与回收策略</a:t>
            </a:r>
          </a:p>
        </p:txBody>
      </p:sp>
      <p:sp>
        <p:nvSpPr>
          <p:cNvPr id="3" name="内容占位符 2">
            <a:extLst>
              <a:ext uri="{FF2B5EF4-FFF2-40B4-BE49-F238E27FC236}">
                <a16:creationId xmlns:a16="http://schemas.microsoft.com/office/drawing/2014/main" id="{6B2B0C09-404D-8745-8968-68A9C25423EC}"/>
              </a:ext>
            </a:extLst>
          </p:cNvPr>
          <p:cNvSpPr>
            <a:spLocks noGrp="1"/>
          </p:cNvSpPr>
          <p:nvPr>
            <p:ph idx="1"/>
          </p:nvPr>
        </p:nvSpPr>
        <p:spPr/>
        <p:txBody>
          <a:bodyPr/>
          <a:lstStyle/>
          <a:p>
            <a:r>
              <a:rPr kumimoji="1" lang="zh-CN" altLang="en-US" dirty="0"/>
              <a:t>对象优先分配在</a:t>
            </a:r>
            <a:r>
              <a:rPr kumimoji="1" lang="en" altLang="zh-CN" dirty="0"/>
              <a:t>Eden</a:t>
            </a:r>
            <a:r>
              <a:rPr kumimoji="1" lang="zh-CN" altLang="en-US" dirty="0"/>
              <a:t>，当</a:t>
            </a:r>
            <a:r>
              <a:rPr kumimoji="1" lang="en-US" altLang="zh-CN" dirty="0"/>
              <a:t>Eden</a:t>
            </a:r>
            <a:r>
              <a:rPr kumimoji="1" lang="zh-CN" altLang="en-US" dirty="0"/>
              <a:t>不够，发起一次</a:t>
            </a:r>
            <a:r>
              <a:rPr kumimoji="1" lang="en-US" altLang="zh-CN" dirty="0"/>
              <a:t>Minor</a:t>
            </a:r>
            <a:r>
              <a:rPr kumimoji="1" lang="zh-CN" altLang="en-US" dirty="0"/>
              <a:t> </a:t>
            </a:r>
            <a:r>
              <a:rPr kumimoji="1" lang="en-US" altLang="zh-CN" dirty="0"/>
              <a:t>Gc</a:t>
            </a:r>
          </a:p>
          <a:p>
            <a:r>
              <a:rPr kumimoji="1" lang="zh-CN" altLang="en-US" dirty="0"/>
              <a:t>大对象直接进入老年代</a:t>
            </a:r>
            <a:endParaRPr kumimoji="1" lang="en-US" altLang="zh-CN" dirty="0"/>
          </a:p>
          <a:p>
            <a:r>
              <a:rPr kumimoji="1" lang="zh-CN" altLang="en-US" dirty="0"/>
              <a:t>长期存活的对象将进入老年代</a:t>
            </a:r>
            <a:endParaRPr kumimoji="1" lang="en-US" altLang="zh-CN" dirty="0"/>
          </a:p>
          <a:p>
            <a:r>
              <a:rPr kumimoji="1" lang="zh-CN" altLang="en-US" dirty="0"/>
              <a:t>动态对象年龄分配，如果</a:t>
            </a:r>
            <a:r>
              <a:rPr kumimoji="1" lang="en-US" altLang="zh-CN" dirty="0"/>
              <a:t>Survivor</a:t>
            </a:r>
            <a:r>
              <a:rPr kumimoji="1" lang="zh-CN" altLang="en-US" dirty="0"/>
              <a:t> 空间中相同年龄所有对象大小的总和大于</a:t>
            </a:r>
            <a:r>
              <a:rPr kumimoji="1" lang="en-US" altLang="zh-CN" dirty="0"/>
              <a:t>Survivor</a:t>
            </a:r>
            <a:r>
              <a:rPr kumimoji="1" lang="zh-CN" altLang="en-US" dirty="0"/>
              <a:t>的空间的一半，年龄大于等于改年龄的对象就可以直接进入老年代了。</a:t>
            </a:r>
            <a:endParaRPr kumimoji="1" lang="en-US" altLang="zh-CN" dirty="0"/>
          </a:p>
          <a:p>
            <a:r>
              <a:rPr kumimoji="1" lang="zh-CN" altLang="en-US" dirty="0"/>
              <a:t>空间分配担保</a:t>
            </a:r>
          </a:p>
        </p:txBody>
      </p:sp>
    </p:spTree>
    <p:extLst>
      <p:ext uri="{BB962C8B-B14F-4D97-AF65-F5344CB8AC3E}">
        <p14:creationId xmlns:p14="http://schemas.microsoft.com/office/powerpoint/2010/main" val="1341474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DC301-D998-F548-BEB5-D9FD791F2144}"/>
              </a:ext>
            </a:extLst>
          </p:cNvPr>
          <p:cNvSpPr>
            <a:spLocks noGrp="1"/>
          </p:cNvSpPr>
          <p:nvPr>
            <p:ph type="title"/>
          </p:nvPr>
        </p:nvSpPr>
        <p:spPr/>
        <p:txBody>
          <a:bodyPr/>
          <a:lstStyle/>
          <a:p>
            <a:r>
              <a:rPr kumimoji="1" lang="en-US" altLang="zh-CN" dirty="0"/>
              <a:t>Idea</a:t>
            </a:r>
            <a:r>
              <a:rPr kumimoji="1" lang="zh-CN" altLang="en-US" dirty="0"/>
              <a:t> 调优</a:t>
            </a:r>
          </a:p>
        </p:txBody>
      </p:sp>
      <p:sp>
        <p:nvSpPr>
          <p:cNvPr id="3" name="内容占位符 2">
            <a:extLst>
              <a:ext uri="{FF2B5EF4-FFF2-40B4-BE49-F238E27FC236}">
                <a16:creationId xmlns:a16="http://schemas.microsoft.com/office/drawing/2014/main" id="{FE0301E9-32C3-BD45-BF69-7616BC8053CF}"/>
              </a:ext>
            </a:extLst>
          </p:cNvPr>
          <p:cNvSpPr>
            <a:spLocks noGrp="1"/>
          </p:cNvSpPr>
          <p:nvPr>
            <p:ph idx="1"/>
          </p:nvPr>
        </p:nvSpPr>
        <p:spPr>
          <a:xfrm>
            <a:off x="2589213" y="2133600"/>
            <a:ext cx="8493316" cy="3883152"/>
          </a:xfrm>
        </p:spPr>
        <p:txBody>
          <a:bodyPr>
            <a:normAutofit/>
          </a:bodyPr>
          <a:lstStyle/>
          <a:p>
            <a:pPr marL="0" indent="0">
              <a:buNone/>
            </a:pPr>
            <a:br>
              <a:rPr lang="en" altLang="zh-CN" dirty="0"/>
            </a:br>
            <a:endParaRPr kumimoji="1" lang="zh-CN" altLang="en-US" dirty="0"/>
          </a:p>
        </p:txBody>
      </p:sp>
      <p:pic>
        <p:nvPicPr>
          <p:cNvPr id="4" name="图片 3">
            <a:extLst>
              <a:ext uri="{FF2B5EF4-FFF2-40B4-BE49-F238E27FC236}">
                <a16:creationId xmlns:a16="http://schemas.microsoft.com/office/drawing/2014/main" id="{B1ADDF73-FDD0-8140-88E9-7C246F28DEDA}"/>
              </a:ext>
            </a:extLst>
          </p:cNvPr>
          <p:cNvPicPr>
            <a:picLocks noChangeAspect="1"/>
          </p:cNvPicPr>
          <p:nvPr/>
        </p:nvPicPr>
        <p:blipFill>
          <a:blip r:embed="rId2"/>
          <a:stretch>
            <a:fillRect/>
          </a:stretch>
        </p:blipFill>
        <p:spPr>
          <a:xfrm>
            <a:off x="5206326" y="0"/>
            <a:ext cx="5528388" cy="6858000"/>
          </a:xfrm>
          <a:prstGeom prst="rect">
            <a:avLst/>
          </a:prstGeom>
        </p:spPr>
      </p:pic>
    </p:spTree>
    <p:extLst>
      <p:ext uri="{BB962C8B-B14F-4D97-AF65-F5344CB8AC3E}">
        <p14:creationId xmlns:p14="http://schemas.microsoft.com/office/powerpoint/2010/main" val="631597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6D0FC-02E9-1049-B1F9-8D950B3F44FC}"/>
              </a:ext>
            </a:extLst>
          </p:cNvPr>
          <p:cNvSpPr>
            <a:spLocks noGrp="1"/>
          </p:cNvSpPr>
          <p:nvPr>
            <p:ph type="title"/>
          </p:nvPr>
        </p:nvSpPr>
        <p:spPr/>
        <p:txBody>
          <a:bodyPr/>
          <a:lstStyle/>
          <a:p>
            <a:r>
              <a:rPr kumimoji="1" lang="zh-CN" altLang="en-US" dirty="0"/>
              <a:t>练习与讨论</a:t>
            </a:r>
          </a:p>
        </p:txBody>
      </p:sp>
      <p:sp>
        <p:nvSpPr>
          <p:cNvPr id="6" name="内容占位符 5">
            <a:extLst>
              <a:ext uri="{FF2B5EF4-FFF2-40B4-BE49-F238E27FC236}">
                <a16:creationId xmlns:a16="http://schemas.microsoft.com/office/drawing/2014/main" id="{DD887937-7F7A-B940-8102-DE813E9D5FE3}"/>
              </a:ext>
            </a:extLst>
          </p:cNvPr>
          <p:cNvSpPr>
            <a:spLocks noGrp="1"/>
          </p:cNvSpPr>
          <p:nvPr>
            <p:ph idx="1"/>
          </p:nvPr>
        </p:nvSpPr>
        <p:spPr/>
        <p:txBody>
          <a:bodyPr/>
          <a:lstStyle/>
          <a:p>
            <a:r>
              <a:rPr lang="zh-CN" altLang="en-US" dirty="0"/>
              <a:t>解析一下</a:t>
            </a:r>
            <a:r>
              <a:rPr lang="en-US" altLang="zh-CN" dirty="0"/>
              <a:t>JRE</a:t>
            </a:r>
            <a:r>
              <a:rPr lang="zh-CN" altLang="en-US" dirty="0"/>
              <a:t>、</a:t>
            </a:r>
            <a:r>
              <a:rPr lang="en-US" altLang="zh-CN" dirty="0"/>
              <a:t>JDK</a:t>
            </a:r>
            <a:r>
              <a:rPr lang="zh-CN" altLang="en-US" dirty="0"/>
              <a:t>、</a:t>
            </a:r>
            <a:r>
              <a:rPr lang="en-US" altLang="zh-CN" dirty="0"/>
              <a:t>JVM</a:t>
            </a:r>
            <a:r>
              <a:rPr lang="zh-CN" altLang="en-US" dirty="0"/>
              <a:t>、</a:t>
            </a:r>
            <a:r>
              <a:rPr lang="en-US" altLang="zh-CN" dirty="0"/>
              <a:t>JIT </a:t>
            </a:r>
            <a:r>
              <a:rPr lang="zh-CN" altLang="en-US" dirty="0"/>
              <a:t>这些名词？</a:t>
            </a:r>
            <a:endParaRPr lang="en-US" altLang="zh-CN" dirty="0"/>
          </a:p>
          <a:p>
            <a:r>
              <a:rPr lang="zh-CN" altLang="en-US" dirty="0"/>
              <a:t>描述一下</a:t>
            </a:r>
            <a:r>
              <a:rPr lang="en-US" altLang="zh-CN" dirty="0" err="1"/>
              <a:t>Jvm</a:t>
            </a:r>
            <a:r>
              <a:rPr lang="zh-CN" altLang="en-US" dirty="0"/>
              <a:t> 运行时内存区域</a:t>
            </a:r>
            <a:endParaRPr lang="en-US" altLang="zh-CN" dirty="0"/>
          </a:p>
          <a:p>
            <a:r>
              <a:rPr lang="zh-CN" altLang="en-US" dirty="0"/>
              <a:t>描述一下</a:t>
            </a:r>
            <a:r>
              <a:rPr lang="en-US" altLang="zh-CN" dirty="0"/>
              <a:t>Java</a:t>
            </a:r>
            <a:r>
              <a:rPr lang="zh-CN" altLang="en-US" dirty="0"/>
              <a:t>对象的内存布局</a:t>
            </a:r>
            <a:endParaRPr lang="en-US" altLang="zh-CN" dirty="0"/>
          </a:p>
          <a:p>
            <a:r>
              <a:rPr lang="zh-CN" altLang="en-US" dirty="0"/>
              <a:t>有哪些方法可以判断对象是否可以被回收</a:t>
            </a:r>
            <a:endParaRPr lang="en-US" altLang="zh-CN" dirty="0"/>
          </a:p>
          <a:p>
            <a:r>
              <a:rPr lang="zh-CN" altLang="en-US" dirty="0"/>
              <a:t>描述一下分代收集假说</a:t>
            </a:r>
            <a:endParaRPr lang="en-US" altLang="zh-CN" dirty="0"/>
          </a:p>
          <a:p>
            <a:r>
              <a:rPr lang="zh-CN" altLang="en-US" dirty="0"/>
              <a:t>垃圾收集器的很重要的指标有哪些，我们的服务更应该注意哪些指标？</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328049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EC935-5E03-924D-97DD-E98544ACBA1B}"/>
              </a:ext>
            </a:extLst>
          </p:cNvPr>
          <p:cNvSpPr>
            <a:spLocks noGrp="1"/>
          </p:cNvSpPr>
          <p:nvPr>
            <p:ph type="title"/>
          </p:nvPr>
        </p:nvSpPr>
        <p:spPr>
          <a:xfrm>
            <a:off x="5197902" y="2788555"/>
            <a:ext cx="1796195" cy="1280890"/>
          </a:xfrm>
        </p:spPr>
        <p:txBody>
          <a:bodyPr/>
          <a:lstStyle/>
          <a:p>
            <a:r>
              <a:rPr kumimoji="1" lang="en-US" altLang="zh-CN" dirty="0"/>
              <a:t>Thanks</a:t>
            </a:r>
            <a:endParaRPr kumimoji="1" lang="zh-CN" altLang="en-US" dirty="0"/>
          </a:p>
        </p:txBody>
      </p:sp>
    </p:spTree>
    <p:extLst>
      <p:ext uri="{BB962C8B-B14F-4D97-AF65-F5344CB8AC3E}">
        <p14:creationId xmlns:p14="http://schemas.microsoft.com/office/powerpoint/2010/main" val="3073608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4EC46-360D-7D49-99EA-ACC75C328B23}"/>
              </a:ext>
            </a:extLst>
          </p:cNvPr>
          <p:cNvSpPr>
            <a:spLocks noGrp="1"/>
          </p:cNvSpPr>
          <p:nvPr>
            <p:ph type="title"/>
          </p:nvPr>
        </p:nvSpPr>
        <p:spPr/>
        <p:txBody>
          <a:bodyPr/>
          <a:lstStyle/>
          <a:p>
            <a:r>
              <a:rPr kumimoji="1" lang="zh-CN" altLang="en-US" dirty="0"/>
              <a:t>内存管理，运行时的数据区域</a:t>
            </a:r>
          </a:p>
        </p:txBody>
      </p:sp>
      <p:pic>
        <p:nvPicPr>
          <p:cNvPr id="11" name="内容占位符 10">
            <a:extLst>
              <a:ext uri="{FF2B5EF4-FFF2-40B4-BE49-F238E27FC236}">
                <a16:creationId xmlns:a16="http://schemas.microsoft.com/office/drawing/2014/main" id="{658FD9BF-6198-954B-BFBA-41FD12C7C6F6}"/>
              </a:ext>
            </a:extLst>
          </p:cNvPr>
          <p:cNvPicPr>
            <a:picLocks noGrp="1" noChangeAspect="1"/>
          </p:cNvPicPr>
          <p:nvPr>
            <p:ph idx="1"/>
          </p:nvPr>
        </p:nvPicPr>
        <p:blipFill>
          <a:blip r:embed="rId2"/>
          <a:stretch>
            <a:fillRect/>
          </a:stretch>
        </p:blipFill>
        <p:spPr>
          <a:xfrm>
            <a:off x="3472656" y="2052422"/>
            <a:ext cx="5246687" cy="3778250"/>
          </a:xfrm>
          <a:prstGeom prst="rect">
            <a:avLst/>
          </a:prstGeom>
        </p:spPr>
      </p:pic>
    </p:spTree>
    <p:extLst>
      <p:ext uri="{BB962C8B-B14F-4D97-AF65-F5344CB8AC3E}">
        <p14:creationId xmlns:p14="http://schemas.microsoft.com/office/powerpoint/2010/main" val="1452176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993F7-05EA-2541-90E7-C0D666184553}"/>
              </a:ext>
            </a:extLst>
          </p:cNvPr>
          <p:cNvSpPr>
            <a:spLocks noGrp="1"/>
          </p:cNvSpPr>
          <p:nvPr>
            <p:ph type="title"/>
          </p:nvPr>
        </p:nvSpPr>
        <p:spPr/>
        <p:txBody>
          <a:bodyPr/>
          <a:lstStyle/>
          <a:p>
            <a:r>
              <a:rPr kumimoji="1" lang="zh-CN" altLang="en-US" dirty="0"/>
              <a:t>运行时常量池</a:t>
            </a:r>
          </a:p>
        </p:txBody>
      </p:sp>
      <p:sp>
        <p:nvSpPr>
          <p:cNvPr id="3" name="内容占位符 2">
            <a:extLst>
              <a:ext uri="{FF2B5EF4-FFF2-40B4-BE49-F238E27FC236}">
                <a16:creationId xmlns:a16="http://schemas.microsoft.com/office/drawing/2014/main" id="{A32D7D11-22E0-D74C-B7D8-3C7A72E67B7D}"/>
              </a:ext>
            </a:extLst>
          </p:cNvPr>
          <p:cNvSpPr>
            <a:spLocks noGrp="1"/>
          </p:cNvSpPr>
          <p:nvPr>
            <p:ph idx="1"/>
          </p:nvPr>
        </p:nvSpPr>
        <p:spPr/>
        <p:txBody>
          <a:bodyPr/>
          <a:lstStyle/>
          <a:p>
            <a:r>
              <a:rPr lang="en" altLang="zh-CN" dirty="0"/>
              <a:t>Class </a:t>
            </a:r>
            <a:r>
              <a:rPr lang="zh-CN" altLang="en-US" dirty="0"/>
              <a:t>文件中除了有类的版本、字段、方法、接口等描述信息外，还有一项信息就是常量池表，用于存储编译期生成的各种字面量和符号引用，这部分内容将在类加载后存放到方法区的运行时常量池中。</a:t>
            </a:r>
          </a:p>
          <a:p>
            <a:r>
              <a:rPr lang="zh-CN" altLang="en-US" dirty="0"/>
              <a:t>运行期间也可以将新的常量放到常量池中。</a:t>
            </a:r>
          </a:p>
          <a:p>
            <a:endParaRPr kumimoji="1" lang="zh-CN" altLang="en-US" dirty="0"/>
          </a:p>
        </p:txBody>
      </p:sp>
    </p:spTree>
    <p:extLst>
      <p:ext uri="{BB962C8B-B14F-4D97-AF65-F5344CB8AC3E}">
        <p14:creationId xmlns:p14="http://schemas.microsoft.com/office/powerpoint/2010/main" val="27160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AA957-4522-3849-BD3E-66831181F7B4}"/>
              </a:ext>
            </a:extLst>
          </p:cNvPr>
          <p:cNvSpPr>
            <a:spLocks noGrp="1"/>
          </p:cNvSpPr>
          <p:nvPr>
            <p:ph type="title"/>
          </p:nvPr>
        </p:nvSpPr>
        <p:spPr/>
        <p:txBody>
          <a:bodyPr/>
          <a:lstStyle/>
          <a:p>
            <a:r>
              <a:rPr kumimoji="1" lang="zh-CN" altLang="en-US" dirty="0"/>
              <a:t>直接内存</a:t>
            </a:r>
          </a:p>
        </p:txBody>
      </p:sp>
      <p:sp>
        <p:nvSpPr>
          <p:cNvPr id="3" name="内容占位符 2">
            <a:extLst>
              <a:ext uri="{FF2B5EF4-FFF2-40B4-BE49-F238E27FC236}">
                <a16:creationId xmlns:a16="http://schemas.microsoft.com/office/drawing/2014/main" id="{2268D0BE-F21F-4F40-A25D-F93E34F778A2}"/>
              </a:ext>
            </a:extLst>
          </p:cNvPr>
          <p:cNvSpPr>
            <a:spLocks noGrp="1"/>
          </p:cNvSpPr>
          <p:nvPr>
            <p:ph idx="1"/>
          </p:nvPr>
        </p:nvSpPr>
        <p:spPr/>
        <p:txBody>
          <a:bodyPr/>
          <a:lstStyle/>
          <a:p>
            <a:r>
              <a:rPr lang="zh-CN" altLang="en-US" dirty="0"/>
              <a:t>一般使用</a:t>
            </a:r>
            <a:r>
              <a:rPr lang="en" altLang="zh-CN" dirty="0"/>
              <a:t>Native</a:t>
            </a:r>
            <a:r>
              <a:rPr lang="zh-CN" altLang="en-US" dirty="0"/>
              <a:t>函数直接分配堆外内存，然后用存储在</a:t>
            </a:r>
            <a:r>
              <a:rPr lang="en" altLang="zh-CN" dirty="0"/>
              <a:t>java</a:t>
            </a:r>
            <a:r>
              <a:rPr lang="zh-CN" altLang="en-US" dirty="0"/>
              <a:t>堆的一个</a:t>
            </a:r>
            <a:r>
              <a:rPr lang="en" altLang="zh-CN" dirty="0" err="1"/>
              <a:t>DirectByteBuffer</a:t>
            </a:r>
            <a:r>
              <a:rPr lang="zh-CN" altLang="en-US" dirty="0"/>
              <a:t>对象来作为这部分内存的引用进行操作。</a:t>
            </a:r>
          </a:p>
          <a:p>
            <a:r>
              <a:rPr lang="zh-CN" altLang="en-US" dirty="0"/>
              <a:t>这部分是堆外内存，其分配不受</a:t>
            </a:r>
            <a:r>
              <a:rPr lang="en" altLang="zh-CN" dirty="0"/>
              <a:t>java</a:t>
            </a:r>
            <a:r>
              <a:rPr lang="zh-CN" altLang="en-US" dirty="0"/>
              <a:t>堆大小的限制，如果无法分配就抛出</a:t>
            </a:r>
            <a:r>
              <a:rPr lang="en" altLang="zh-CN" dirty="0"/>
              <a:t>OOM</a:t>
            </a:r>
            <a:r>
              <a:rPr lang="zh-CN" altLang="en" dirty="0"/>
              <a:t>。</a:t>
            </a:r>
          </a:p>
          <a:p>
            <a:r>
              <a:rPr lang="zh-CN" altLang="en-US" dirty="0"/>
              <a:t>直接内存的容量可以通过</a:t>
            </a:r>
            <a:r>
              <a:rPr lang="en-US" altLang="zh-CN" dirty="0"/>
              <a:t>-</a:t>
            </a:r>
            <a:r>
              <a:rPr lang="en" altLang="zh-CN" dirty="0"/>
              <a:t>XX: </a:t>
            </a:r>
            <a:r>
              <a:rPr lang="en" altLang="zh-CN" dirty="0" err="1"/>
              <a:t>MaxDirectMemorySize</a:t>
            </a:r>
            <a:r>
              <a:rPr lang="zh-CN" altLang="en-US" dirty="0"/>
              <a:t>来指定，默认和</a:t>
            </a:r>
            <a:r>
              <a:rPr lang="en" altLang="zh-CN" dirty="0"/>
              <a:t>java </a:t>
            </a:r>
            <a:r>
              <a:rPr lang="zh-CN" altLang="en-US" dirty="0"/>
              <a:t>堆 的</a:t>
            </a:r>
            <a:r>
              <a:rPr lang="en-US" altLang="zh-CN" dirty="0"/>
              <a:t>-</a:t>
            </a:r>
            <a:r>
              <a:rPr lang="en" altLang="zh-CN" dirty="0" err="1"/>
              <a:t>Xmx</a:t>
            </a:r>
            <a:r>
              <a:rPr lang="zh-CN" altLang="en-US" dirty="0"/>
              <a:t>一致。</a:t>
            </a:r>
          </a:p>
        </p:txBody>
      </p:sp>
    </p:spTree>
    <p:extLst>
      <p:ext uri="{BB962C8B-B14F-4D97-AF65-F5344CB8AC3E}">
        <p14:creationId xmlns:p14="http://schemas.microsoft.com/office/powerpoint/2010/main" val="162838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7DC23-C5CF-8B49-B8B0-81DC96F75E57}"/>
              </a:ext>
            </a:extLst>
          </p:cNvPr>
          <p:cNvSpPr>
            <a:spLocks noGrp="1"/>
          </p:cNvSpPr>
          <p:nvPr>
            <p:ph type="title"/>
          </p:nvPr>
        </p:nvSpPr>
        <p:spPr/>
        <p:txBody>
          <a:bodyPr/>
          <a:lstStyle/>
          <a:p>
            <a:r>
              <a:rPr kumimoji="1" lang="en-US" altLang="zh-CN" dirty="0" err="1"/>
              <a:t>HotSpot</a:t>
            </a:r>
            <a:r>
              <a:rPr kumimoji="1" lang="zh-CN" altLang="en-US" dirty="0"/>
              <a:t> 对象的探秘</a:t>
            </a:r>
          </a:p>
        </p:txBody>
      </p:sp>
      <p:sp>
        <p:nvSpPr>
          <p:cNvPr id="3" name="内容占位符 2">
            <a:extLst>
              <a:ext uri="{FF2B5EF4-FFF2-40B4-BE49-F238E27FC236}">
                <a16:creationId xmlns:a16="http://schemas.microsoft.com/office/drawing/2014/main" id="{9398CED5-52E4-E742-A960-1A494136DF52}"/>
              </a:ext>
            </a:extLst>
          </p:cNvPr>
          <p:cNvSpPr>
            <a:spLocks noGrp="1"/>
          </p:cNvSpPr>
          <p:nvPr>
            <p:ph idx="1"/>
          </p:nvPr>
        </p:nvSpPr>
        <p:spPr/>
        <p:txBody>
          <a:bodyPr/>
          <a:lstStyle/>
          <a:p>
            <a:pPr marL="0" indent="0">
              <a:buNone/>
            </a:pPr>
            <a:endParaRPr kumimoji="1" lang="en-US" altLang="zh-CN" dirty="0"/>
          </a:p>
          <a:p>
            <a:endParaRPr kumimoji="1" lang="en-US" altLang="zh-CN" dirty="0"/>
          </a:p>
          <a:p>
            <a:endParaRPr kumimoji="1" lang="zh-CN" altLang="en-US" dirty="0"/>
          </a:p>
        </p:txBody>
      </p:sp>
      <p:pic>
        <p:nvPicPr>
          <p:cNvPr id="7" name="图片 6">
            <a:extLst>
              <a:ext uri="{FF2B5EF4-FFF2-40B4-BE49-F238E27FC236}">
                <a16:creationId xmlns:a16="http://schemas.microsoft.com/office/drawing/2014/main" id="{0875625E-9F52-4448-A459-8023DE797BF2}"/>
              </a:ext>
            </a:extLst>
          </p:cNvPr>
          <p:cNvPicPr>
            <a:picLocks noChangeAspect="1"/>
          </p:cNvPicPr>
          <p:nvPr/>
        </p:nvPicPr>
        <p:blipFill>
          <a:blip r:embed="rId2"/>
          <a:stretch>
            <a:fillRect/>
          </a:stretch>
        </p:blipFill>
        <p:spPr>
          <a:xfrm>
            <a:off x="3632200" y="2607617"/>
            <a:ext cx="4927600" cy="2501900"/>
          </a:xfrm>
          <a:prstGeom prst="rect">
            <a:avLst/>
          </a:prstGeom>
        </p:spPr>
      </p:pic>
    </p:spTree>
    <p:extLst>
      <p:ext uri="{BB962C8B-B14F-4D97-AF65-F5344CB8AC3E}">
        <p14:creationId xmlns:p14="http://schemas.microsoft.com/office/powerpoint/2010/main" val="2891387519"/>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丝状</Template>
  <TotalTime>2266</TotalTime>
  <Words>2918</Words>
  <Application>Microsoft Macintosh PowerPoint</Application>
  <PresentationFormat>宽屏</PresentationFormat>
  <Paragraphs>237</Paragraphs>
  <Slides>56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56</vt:i4>
      </vt:variant>
    </vt:vector>
  </HeadingPairs>
  <TitlesOfParts>
    <vt:vector size="60" baseType="lpstr">
      <vt:lpstr>Arial</vt:lpstr>
      <vt:lpstr>Century Gothic</vt:lpstr>
      <vt:lpstr>Wingdings 3</vt:lpstr>
      <vt:lpstr>丝状</vt:lpstr>
      <vt:lpstr>JVM 内存子系统的实现</vt:lpstr>
      <vt:lpstr>Java 技术体系</vt:lpstr>
      <vt:lpstr>java 发展史</vt:lpstr>
      <vt:lpstr>JVM 家族</vt:lpstr>
      <vt:lpstr>Java 技术的未来</vt:lpstr>
      <vt:lpstr>内存管理，运行时的数据区域</vt:lpstr>
      <vt:lpstr>运行时常量池</vt:lpstr>
      <vt:lpstr>直接内存</vt:lpstr>
      <vt:lpstr>HotSpot 对象的探秘</vt:lpstr>
      <vt:lpstr>对象创建</vt:lpstr>
      <vt:lpstr>对象设置</vt:lpstr>
      <vt:lpstr>对象内存布局</vt:lpstr>
      <vt:lpstr>内存对齐</vt:lpstr>
      <vt:lpstr>内存对齐</vt:lpstr>
      <vt:lpstr>对象访问定位</vt:lpstr>
      <vt:lpstr>句柄访问方式 </vt:lpstr>
      <vt:lpstr>直接指针方式</vt:lpstr>
      <vt:lpstr>OOM 与StackOverflowError 实例</vt:lpstr>
      <vt:lpstr>对象是生是死？</vt:lpstr>
      <vt:lpstr>对象是生是死？</vt:lpstr>
      <vt:lpstr>引用计数法</vt:lpstr>
      <vt:lpstr>可达性分析</vt:lpstr>
      <vt:lpstr>GC Roots</vt:lpstr>
      <vt:lpstr>再谈引用</vt:lpstr>
      <vt:lpstr>对象的自我救赎</vt:lpstr>
      <vt:lpstr>分代收集理论</vt:lpstr>
      <vt:lpstr>收集方式</vt:lpstr>
      <vt:lpstr>垃圾收集算法</vt:lpstr>
      <vt:lpstr>标记-清除算法</vt:lpstr>
      <vt:lpstr>标记-复制算法 </vt:lpstr>
      <vt:lpstr>标记-整理算法</vt:lpstr>
      <vt:lpstr>HotSpot收集算法实现</vt:lpstr>
      <vt:lpstr>根节点枚举</vt:lpstr>
      <vt:lpstr>安全点与安全区域</vt:lpstr>
      <vt:lpstr>记忆集和卡表</vt:lpstr>
      <vt:lpstr>卡表</vt:lpstr>
      <vt:lpstr>写屏障</vt:lpstr>
      <vt:lpstr>并行的可达性分析</vt:lpstr>
      <vt:lpstr>并行可达性分析的条件</vt:lpstr>
      <vt:lpstr>垃圾收集器</vt:lpstr>
      <vt:lpstr>新生代垃圾收集器</vt:lpstr>
      <vt:lpstr>老年代垃圾收集器</vt:lpstr>
      <vt:lpstr>CMS</vt:lpstr>
      <vt:lpstr>垃圾收集器历史上的里程碑：G1</vt:lpstr>
      <vt:lpstr>G1的垃圾收集过程</vt:lpstr>
      <vt:lpstr>G1的继承者: Shenandoah</vt:lpstr>
      <vt:lpstr>Shenandoah的并发整理机制</vt:lpstr>
      <vt:lpstr>实验性质的低延时垃圾收集器：ZGC</vt:lpstr>
      <vt:lpstr>ZGC的染色指针</vt:lpstr>
      <vt:lpstr>ZGC的工作流程</vt:lpstr>
      <vt:lpstr>ZGC的优劣势</vt:lpstr>
      <vt:lpstr>选择合适的垃圾收集器</vt:lpstr>
      <vt:lpstr>内存分配与回收策略</vt:lpstr>
      <vt:lpstr>Idea 调优</vt:lpstr>
      <vt:lpstr>练习与讨论</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JVM 内存子系统的实现</dc:title>
  <dc:creator>Microsoft Office User</dc:creator>
  <cp:lastModifiedBy>Microsoft Office User</cp:lastModifiedBy>
  <cp:revision>112</cp:revision>
  <dcterms:created xsi:type="dcterms:W3CDTF">2020-12-11T02:16:23Z</dcterms:created>
  <dcterms:modified xsi:type="dcterms:W3CDTF">2020-12-15T07:41:15Z</dcterms:modified>
</cp:coreProperties>
</file>